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77" r:id="rId5"/>
    <p:sldId id="257" r:id="rId6"/>
    <p:sldId id="286" r:id="rId7"/>
    <p:sldId id="287" r:id="rId8"/>
    <p:sldId id="268" r:id="rId9"/>
    <p:sldId id="273" r:id="rId10"/>
    <p:sldId id="278" r:id="rId11"/>
    <p:sldId id="288" r:id="rId12"/>
    <p:sldId id="291" r:id="rId13"/>
    <p:sldId id="292" r:id="rId14"/>
    <p:sldId id="300" r:id="rId15"/>
    <p:sldId id="293" r:id="rId16"/>
    <p:sldId id="294" r:id="rId17"/>
    <p:sldId id="297" r:id="rId18"/>
    <p:sldId id="298" r:id="rId19"/>
    <p:sldId id="282"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101"/>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5599" autoAdjust="0"/>
  </p:normalViewPr>
  <p:slideViewPr>
    <p:cSldViewPr snapToGrid="0">
      <p:cViewPr varScale="1">
        <p:scale>
          <a:sx n="106" d="100"/>
          <a:sy n="106" d="100"/>
        </p:scale>
        <p:origin x="792"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11/10/2022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81091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17148941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3.svg"/><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7">
            <a:alphaModFix amt="60000"/>
            <a:lum/>
          </a:blip>
          <a:srcRect/>
          <a:stretch>
            <a:fillRect l="-7000" r="-7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pn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image" Target="../media/image19.emf"/><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27.pn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49DFD55-3C28-40EF-9E31-A92D2E4017FF}" type="slidenum">
              <a:rPr lang="en-US" smtClean="0"/>
              <a:pPr/>
              <a:t>1</a:t>
            </a:fld>
            <a:endParaRPr lang="en-US" dirty="0"/>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7368" y="1508838"/>
            <a:ext cx="4098960" cy="2725764"/>
          </a:xfrm>
          <a:prstGeom prst="rect">
            <a:avLst/>
          </a:prstGeom>
        </p:spPr>
      </p:pic>
      <p:sp>
        <p:nvSpPr>
          <p:cNvPr id="16" name="Title 1">
            <a:extLst>
              <a:ext uri="{FF2B5EF4-FFF2-40B4-BE49-F238E27FC236}">
                <a16:creationId xmlns:a16="http://schemas.microsoft.com/office/drawing/2014/main" id="{CFE75451-6A4B-484B-9ED1-353CCE25B0F4}"/>
              </a:ext>
            </a:extLst>
          </p:cNvPr>
          <p:cNvSpPr>
            <a:spLocks noGrp="1"/>
          </p:cNvSpPr>
          <p:nvPr>
            <p:ph type="title"/>
          </p:nvPr>
        </p:nvSpPr>
        <p:spPr>
          <a:xfrm>
            <a:off x="0" y="156675"/>
            <a:ext cx="12192000" cy="1443355"/>
          </a:xfrm>
          <a:effectLst/>
        </p:spPr>
        <p:txBody>
          <a:bodyPr/>
          <a:lstStyle/>
          <a:p>
            <a:r>
              <a:rPr lang="en-US" sz="4000" b="1"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x</a:t>
            </a:r>
            <a:r>
              <a:rPr lang="en-US" b="1"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almas - Ecosystem for Digital Asset-backed investments</a:t>
            </a:r>
          </a:p>
        </p:txBody>
      </p:sp>
      <p:sp>
        <p:nvSpPr>
          <p:cNvPr id="2" name="TextBox 1"/>
          <p:cNvSpPr txBox="1"/>
          <p:nvPr/>
        </p:nvSpPr>
        <p:spPr>
          <a:xfrm>
            <a:off x="0" y="5776400"/>
            <a:ext cx="10527682" cy="954107"/>
          </a:xfrm>
          <a:prstGeom prst="rect">
            <a:avLst/>
          </a:prstGeom>
          <a:noFill/>
          <a:effectLst/>
        </p:spPr>
        <p:txBody>
          <a:bodyPr wrap="square" rtlCol="0">
            <a:spAutoFit/>
          </a:bodyPr>
          <a:lstStyle/>
          <a:p>
            <a:pPr>
              <a:defRPr/>
            </a:pPr>
            <a:r>
              <a:rPr lang="en-CA" sz="1400" b="1" dirty="0">
                <a:solidFill>
                  <a:srgbClr val="24292F"/>
                </a:solidFill>
                <a:latin typeface="Arial" panose="020B0604020202020204" pitchFamily="34" charset="0"/>
                <a:cs typeface="Arial" panose="020B0604020202020204" pitchFamily="34" charset="0"/>
              </a:rPr>
              <a:t>FINTECH PROGRAM – UNIVERSITY OF TORONTO</a:t>
            </a:r>
          </a:p>
          <a:p>
            <a:pPr>
              <a:defRPr/>
            </a:pPr>
            <a:r>
              <a:rPr lang="en-CA" sz="1400" dirty="0">
                <a:solidFill>
                  <a:srgbClr val="24292F"/>
                </a:solidFill>
                <a:latin typeface="Arial" panose="020B0604020202020204" pitchFamily="34" charset="0"/>
                <a:cs typeface="Arial" panose="020B0604020202020204" pitchFamily="34" charset="0"/>
              </a:rPr>
              <a:t>By Group 2: Mohammad Samadi, Javier Aramayo, Omar Suleiman, Abhilesh Gaikwad, Saiful Ahmed, Ali Ze</a:t>
            </a:r>
          </a:p>
          <a:p>
            <a:pPr>
              <a:defRPr/>
            </a:pPr>
            <a:endParaRPr lang="en-CA" sz="1400" dirty="0">
              <a:solidFill>
                <a:srgbClr val="24292F"/>
              </a:solidFill>
              <a:latin typeface="Arial" panose="020B0604020202020204" pitchFamily="34" charset="0"/>
              <a:cs typeface="Arial" panose="020B0604020202020204" pitchFamily="34" charset="0"/>
            </a:endParaRPr>
          </a:p>
          <a:p>
            <a:pPr>
              <a:defRPr/>
            </a:pPr>
            <a:r>
              <a:rPr lang="en-CA" sz="1400" dirty="0">
                <a:solidFill>
                  <a:srgbClr val="24292F"/>
                </a:solidFill>
                <a:latin typeface="Arial" panose="020B0604020202020204" pitchFamily="34" charset="0"/>
                <a:cs typeface="Arial" panose="020B0604020202020204" pitchFamily="34" charset="0"/>
              </a:rPr>
              <a:t>November 10, 2022</a:t>
            </a:r>
          </a:p>
        </p:txBody>
      </p:sp>
      <p:sp>
        <p:nvSpPr>
          <p:cNvPr id="3" name="Title 1">
            <a:extLst>
              <a:ext uri="{FF2B5EF4-FFF2-40B4-BE49-F238E27FC236}">
                <a16:creationId xmlns:a16="http://schemas.microsoft.com/office/drawing/2014/main" id="{E27EF132-44E1-2082-A247-42F8394E7C90}"/>
              </a:ext>
            </a:extLst>
          </p:cNvPr>
          <p:cNvSpPr txBox="1">
            <a:spLocks/>
          </p:cNvSpPr>
          <p:nvPr/>
        </p:nvSpPr>
        <p:spPr>
          <a:xfrm>
            <a:off x="-49152" y="3975213"/>
            <a:ext cx="12192000" cy="1443355"/>
          </a:xfrm>
          <a:prstGeom prst="rect">
            <a:avLst/>
          </a:prstGeom>
          <a:effectLst/>
        </p:spPr>
        <p:txBody>
          <a:bodyPr vert="horz" lIns="91440" tIns="45720" rIns="91440" bIns="45720" rtlCol="0" anchor="ctr">
            <a:normAutofit/>
          </a:bodyPr>
          <a:lstStyle>
            <a:lvl1pPr algn="ctr">
              <a:lnSpc>
                <a:spcPct val="90000"/>
              </a:lnSpc>
              <a:spcBef>
                <a:spcPct val="0"/>
              </a:spcBef>
              <a:buNone/>
              <a:defRPr lang="en-US" sz="4000" b="1" cap="all" spc="150" baseline="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defRPr>
            </a:lvl1pPr>
          </a:lstStyle>
          <a:p>
            <a:r>
              <a:rPr lang="en-CA" sz="4400" dirty="0"/>
              <a:t>d</a:t>
            </a:r>
            <a:r>
              <a:rPr lang="en-CA" sz="3200" dirty="0"/>
              <a:t>almas – digital Token backed by Diamonds</a:t>
            </a:r>
          </a:p>
        </p:txBody>
      </p:sp>
    </p:spTree>
    <p:extLst>
      <p:ext uri="{BB962C8B-B14F-4D97-AF65-F5344CB8AC3E}">
        <p14:creationId xmlns:p14="http://schemas.microsoft.com/office/powerpoint/2010/main" val="3995871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379" y="159893"/>
            <a:ext cx="11401242" cy="559435"/>
          </a:xfrm>
          <a:solidFill>
            <a:schemeClr val="bg2"/>
          </a:solidFill>
        </p:spPr>
        <p:txBody>
          <a:bodyPr vert="horz" lIns="91440" tIns="45720" rIns="91440" bIns="45720" rtlCol="0" anchor="ctr">
            <a:normAutofit/>
          </a:bodyPr>
          <a:lstStyle/>
          <a:p>
            <a:pPr algn="l"/>
            <a:r>
              <a:rPr lang="en-CA" sz="3200" b="1" dirty="0">
                <a:solidFill>
                  <a:srgbClr val="0070C0"/>
                </a:solidFill>
                <a:latin typeface="Arial" panose="020B0604020202020204" pitchFamily="34" charset="0"/>
                <a:cs typeface="Arial" panose="020B0604020202020204" pitchFamily="34" charset="0"/>
              </a:rPr>
              <a:t>Dalmas Tokens contract</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pPr/>
              <a:t>10</a:t>
            </a:fld>
            <a:endParaRPr lang="en-US" dirty="0"/>
          </a:p>
        </p:txBody>
      </p:sp>
      <p:sp>
        <p:nvSpPr>
          <p:cNvPr id="7" name="Rectangle 6"/>
          <p:cNvSpPr/>
          <p:nvPr/>
        </p:nvSpPr>
        <p:spPr>
          <a:xfrm>
            <a:off x="395379" y="719328"/>
            <a:ext cx="11401242" cy="707886"/>
          </a:xfrm>
          <a:prstGeom prst="rect">
            <a:avLst/>
          </a:prstGeom>
          <a:solidFill>
            <a:schemeClr val="bg1">
              <a:lumMod val="85000"/>
            </a:schemeClr>
          </a:solidFill>
        </p:spPr>
        <p:txBody>
          <a:bodyPr wrap="square" rtlCol="0">
            <a:spAutoFit/>
          </a:bodyPr>
          <a:lstStyle/>
          <a:p>
            <a:r>
              <a:rPr lang="en-US" sz="2000" dirty="0">
                <a:solidFill>
                  <a:srgbClr val="0070C0"/>
                </a:solidFill>
              </a:rPr>
              <a:t>Xalmas Investment Tool (Dalmas Token) provides the tools for investors to purchase or return tokens. It provides information about total tokens and enables ADMIN to burn tokens returned.</a:t>
            </a:r>
            <a:endParaRPr lang="en-CA" sz="2000" dirty="0">
              <a:solidFill>
                <a:srgbClr val="0070C0"/>
              </a:solidFill>
            </a:endParaRPr>
          </a:p>
        </p:txBody>
      </p:sp>
      <p:pic>
        <p:nvPicPr>
          <p:cNvPr id="6" name="Picture 5">
            <a:extLst>
              <a:ext uri="{FF2B5EF4-FFF2-40B4-BE49-F238E27FC236}">
                <a16:creationId xmlns:a16="http://schemas.microsoft.com/office/drawing/2014/main" id="{53C1BAE5-7715-4E7A-7BC3-8D74421E45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35" y="1560068"/>
            <a:ext cx="5895693" cy="5149722"/>
          </a:xfrm>
          <a:prstGeom prst="rect">
            <a:avLst/>
          </a:prstGeom>
        </p:spPr>
      </p:pic>
      <p:pic>
        <p:nvPicPr>
          <p:cNvPr id="8" name="Picture 7">
            <a:extLst>
              <a:ext uri="{FF2B5EF4-FFF2-40B4-BE49-F238E27FC236}">
                <a16:creationId xmlns:a16="http://schemas.microsoft.com/office/drawing/2014/main" id="{FF70A86E-88B1-BC0F-3655-1769F1E76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1072" y="1548384"/>
            <a:ext cx="5505549" cy="5149721"/>
          </a:xfrm>
          <a:prstGeom prst="rect">
            <a:avLst/>
          </a:prstGeom>
        </p:spPr>
      </p:pic>
    </p:spTree>
    <p:extLst>
      <p:ext uri="{BB962C8B-B14F-4D97-AF65-F5344CB8AC3E}">
        <p14:creationId xmlns:p14="http://schemas.microsoft.com/office/powerpoint/2010/main" val="76567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379" y="159893"/>
            <a:ext cx="11644220" cy="559435"/>
          </a:xfrm>
          <a:solidFill>
            <a:schemeClr val="bg2"/>
          </a:solidFill>
        </p:spPr>
        <p:txBody>
          <a:bodyPr vert="horz" lIns="91440" tIns="45720" rIns="91440" bIns="45720" rtlCol="0" anchor="ctr">
            <a:normAutofit/>
          </a:bodyPr>
          <a:lstStyle/>
          <a:p>
            <a:pPr algn="l"/>
            <a:r>
              <a:rPr lang="en-CA" sz="3200" b="1" dirty="0">
                <a:solidFill>
                  <a:srgbClr val="0070C0"/>
                </a:solidFill>
                <a:latin typeface="Arial" panose="020B0604020202020204" pitchFamily="34" charset="0"/>
                <a:cs typeface="Arial" panose="020B0604020202020204" pitchFamily="34" charset="0"/>
              </a:rPr>
              <a:t>Dalmas Tokens contract</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pPr/>
              <a:t>11</a:t>
            </a:fld>
            <a:endParaRPr lang="en-US" dirty="0"/>
          </a:p>
        </p:txBody>
      </p:sp>
      <p:pic>
        <p:nvPicPr>
          <p:cNvPr id="6" name="Picture 5">
            <a:extLst>
              <a:ext uri="{FF2B5EF4-FFF2-40B4-BE49-F238E27FC236}">
                <a16:creationId xmlns:a16="http://schemas.microsoft.com/office/drawing/2014/main" id="{EFAFBB64-26B7-4525-6CE4-E367D274479B}"/>
              </a:ext>
            </a:extLst>
          </p:cNvPr>
          <p:cNvPicPr>
            <a:picLocks noChangeAspect="1"/>
          </p:cNvPicPr>
          <p:nvPr/>
        </p:nvPicPr>
        <p:blipFill>
          <a:blip r:embed="rId2"/>
          <a:stretch>
            <a:fillRect/>
          </a:stretch>
        </p:blipFill>
        <p:spPr>
          <a:xfrm>
            <a:off x="6474245" y="792734"/>
            <a:ext cx="5565354" cy="3000221"/>
          </a:xfrm>
          <a:prstGeom prst="rect">
            <a:avLst/>
          </a:prstGeom>
        </p:spPr>
      </p:pic>
      <p:pic>
        <p:nvPicPr>
          <p:cNvPr id="7" name="Picture 6">
            <a:extLst>
              <a:ext uri="{FF2B5EF4-FFF2-40B4-BE49-F238E27FC236}">
                <a16:creationId xmlns:a16="http://schemas.microsoft.com/office/drawing/2014/main" id="{BB8B8BB4-4102-F403-FA07-7EB0D195C42C}"/>
              </a:ext>
            </a:extLst>
          </p:cNvPr>
          <p:cNvPicPr>
            <a:picLocks noChangeAspect="1"/>
          </p:cNvPicPr>
          <p:nvPr/>
        </p:nvPicPr>
        <p:blipFill>
          <a:blip r:embed="rId3"/>
          <a:stretch>
            <a:fillRect/>
          </a:stretch>
        </p:blipFill>
        <p:spPr>
          <a:xfrm>
            <a:off x="152400" y="792733"/>
            <a:ext cx="6163056" cy="3000221"/>
          </a:xfrm>
          <a:prstGeom prst="rect">
            <a:avLst/>
          </a:prstGeom>
        </p:spPr>
      </p:pic>
      <p:pic>
        <p:nvPicPr>
          <p:cNvPr id="8" name="Picture 7">
            <a:extLst>
              <a:ext uri="{FF2B5EF4-FFF2-40B4-BE49-F238E27FC236}">
                <a16:creationId xmlns:a16="http://schemas.microsoft.com/office/drawing/2014/main" id="{DAC4A413-6BAA-B7FC-7E3C-5510D38D8565}"/>
              </a:ext>
            </a:extLst>
          </p:cNvPr>
          <p:cNvPicPr>
            <a:picLocks noChangeAspect="1"/>
          </p:cNvPicPr>
          <p:nvPr/>
        </p:nvPicPr>
        <p:blipFill>
          <a:blip r:embed="rId4"/>
          <a:stretch>
            <a:fillRect/>
          </a:stretch>
        </p:blipFill>
        <p:spPr>
          <a:xfrm>
            <a:off x="152400" y="3866361"/>
            <a:ext cx="6163056" cy="2831746"/>
          </a:xfrm>
          <a:prstGeom prst="rect">
            <a:avLst/>
          </a:prstGeom>
        </p:spPr>
      </p:pic>
      <p:pic>
        <p:nvPicPr>
          <p:cNvPr id="10" name="Picture 9">
            <a:extLst>
              <a:ext uri="{FF2B5EF4-FFF2-40B4-BE49-F238E27FC236}">
                <a16:creationId xmlns:a16="http://schemas.microsoft.com/office/drawing/2014/main" id="{D053C943-7CBA-A86A-699A-02A4FDCE71C3}"/>
              </a:ext>
            </a:extLst>
          </p:cNvPr>
          <p:cNvPicPr>
            <a:picLocks noChangeAspect="1"/>
          </p:cNvPicPr>
          <p:nvPr/>
        </p:nvPicPr>
        <p:blipFill>
          <a:blip r:embed="rId5"/>
          <a:stretch>
            <a:fillRect/>
          </a:stretch>
        </p:blipFill>
        <p:spPr>
          <a:xfrm>
            <a:off x="6474246" y="3878045"/>
            <a:ext cx="5565354" cy="2831746"/>
          </a:xfrm>
          <a:prstGeom prst="rect">
            <a:avLst/>
          </a:prstGeom>
        </p:spPr>
      </p:pic>
    </p:spTree>
    <p:extLst>
      <p:ext uri="{BB962C8B-B14F-4D97-AF65-F5344CB8AC3E}">
        <p14:creationId xmlns:p14="http://schemas.microsoft.com/office/powerpoint/2010/main" val="2004188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379" y="159893"/>
            <a:ext cx="11401242" cy="559435"/>
          </a:xfrm>
          <a:solidFill>
            <a:schemeClr val="bg2"/>
          </a:solidFill>
        </p:spPr>
        <p:txBody>
          <a:bodyPr vert="horz" lIns="91440" tIns="45720" rIns="91440" bIns="45720" rtlCol="0" anchor="ctr">
            <a:normAutofit/>
          </a:bodyPr>
          <a:lstStyle/>
          <a:p>
            <a:pPr algn="l"/>
            <a:r>
              <a:rPr lang="en-CA" sz="3200" b="1" dirty="0">
                <a:solidFill>
                  <a:srgbClr val="0070C0"/>
                </a:solidFill>
                <a:latin typeface="Arial" panose="020B0604020202020204" pitchFamily="34" charset="0"/>
                <a:cs typeface="Arial" panose="020B0604020202020204" pitchFamily="34" charset="0"/>
              </a:rPr>
              <a:t>Dalmas Tokens contract</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pPr/>
              <a:t>12</a:t>
            </a:fld>
            <a:endParaRPr lang="en-US" dirty="0"/>
          </a:p>
        </p:txBody>
      </p:sp>
      <p:pic>
        <p:nvPicPr>
          <p:cNvPr id="9" name="Picture 8">
            <a:extLst>
              <a:ext uri="{FF2B5EF4-FFF2-40B4-BE49-F238E27FC236}">
                <a16:creationId xmlns:a16="http://schemas.microsoft.com/office/drawing/2014/main" id="{FA60E78C-E2EC-2332-AF28-0CC8DB053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78" y="719328"/>
            <a:ext cx="11401241" cy="6002147"/>
          </a:xfrm>
          <a:prstGeom prst="rect">
            <a:avLst/>
          </a:prstGeom>
        </p:spPr>
      </p:pic>
    </p:spTree>
    <p:extLst>
      <p:ext uri="{BB962C8B-B14F-4D97-AF65-F5344CB8AC3E}">
        <p14:creationId xmlns:p14="http://schemas.microsoft.com/office/powerpoint/2010/main" val="4089407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379" y="159893"/>
            <a:ext cx="11401242" cy="559435"/>
          </a:xfrm>
          <a:solidFill>
            <a:schemeClr val="bg2"/>
          </a:solidFill>
        </p:spPr>
        <p:txBody>
          <a:bodyPr vert="horz" lIns="91440" tIns="45720" rIns="91440" bIns="45720" rtlCol="0" anchor="ctr">
            <a:normAutofit fontScale="90000"/>
          </a:bodyPr>
          <a:lstStyle/>
          <a:p>
            <a:pPr marL="457200" lvl="1">
              <a:spcBef>
                <a:spcPts val="0"/>
              </a:spcBef>
            </a:pPr>
            <a:r>
              <a:rPr lang="en-US" sz="32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XALMAS AUCTION &amp; ADMIN CONTRACTS</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pPr/>
              <a:t>13</a:t>
            </a:fld>
            <a:endParaRPr lang="en-US" dirty="0"/>
          </a:p>
        </p:txBody>
      </p:sp>
      <p:sp>
        <p:nvSpPr>
          <p:cNvPr id="7" name="Rectangle 6"/>
          <p:cNvSpPr/>
          <p:nvPr/>
        </p:nvSpPr>
        <p:spPr>
          <a:xfrm>
            <a:off x="395379" y="719328"/>
            <a:ext cx="11401242" cy="400110"/>
          </a:xfrm>
          <a:prstGeom prst="rect">
            <a:avLst/>
          </a:prstGeom>
          <a:solidFill>
            <a:schemeClr val="bg1">
              <a:lumMod val="85000"/>
            </a:schemeClr>
          </a:solidFill>
        </p:spPr>
        <p:txBody>
          <a:bodyPr wrap="square" rtlCol="0">
            <a:spAutoFit/>
          </a:bodyPr>
          <a:lstStyle/>
          <a:p>
            <a:r>
              <a:rPr lang="en-US" sz="2000" dirty="0">
                <a:solidFill>
                  <a:srgbClr val="0070C0"/>
                </a:solidFill>
              </a:rPr>
              <a:t>Xalmas Dealing Room This module allows the sale of Diamonds via auction to fetch the best value.</a:t>
            </a:r>
          </a:p>
        </p:txBody>
      </p:sp>
      <p:pic>
        <p:nvPicPr>
          <p:cNvPr id="11" name="Picture 10">
            <a:extLst>
              <a:ext uri="{FF2B5EF4-FFF2-40B4-BE49-F238E27FC236}">
                <a16:creationId xmlns:a16="http://schemas.microsoft.com/office/drawing/2014/main" id="{727FAB98-66DA-CDED-F3F6-167226F051EA}"/>
              </a:ext>
            </a:extLst>
          </p:cNvPr>
          <p:cNvPicPr>
            <a:picLocks noChangeAspect="1"/>
          </p:cNvPicPr>
          <p:nvPr/>
        </p:nvPicPr>
        <p:blipFill>
          <a:blip r:embed="rId2"/>
          <a:stretch>
            <a:fillRect/>
          </a:stretch>
        </p:blipFill>
        <p:spPr>
          <a:xfrm>
            <a:off x="133109" y="1119438"/>
            <a:ext cx="4591291" cy="3856980"/>
          </a:xfrm>
          <a:prstGeom prst="rect">
            <a:avLst/>
          </a:prstGeom>
        </p:spPr>
      </p:pic>
      <p:pic>
        <p:nvPicPr>
          <p:cNvPr id="12" name="Picture 11">
            <a:extLst>
              <a:ext uri="{FF2B5EF4-FFF2-40B4-BE49-F238E27FC236}">
                <a16:creationId xmlns:a16="http://schemas.microsoft.com/office/drawing/2014/main" id="{A3FD82C3-0FAD-C322-5194-26F820931F77}"/>
              </a:ext>
            </a:extLst>
          </p:cNvPr>
          <p:cNvPicPr>
            <a:picLocks noChangeAspect="1"/>
          </p:cNvPicPr>
          <p:nvPr/>
        </p:nvPicPr>
        <p:blipFill>
          <a:blip r:embed="rId3"/>
          <a:stretch>
            <a:fillRect/>
          </a:stretch>
        </p:blipFill>
        <p:spPr>
          <a:xfrm>
            <a:off x="4724400" y="1119438"/>
            <a:ext cx="7529421" cy="5738562"/>
          </a:xfrm>
          <a:prstGeom prst="rect">
            <a:avLst/>
          </a:prstGeom>
        </p:spPr>
      </p:pic>
    </p:spTree>
    <p:extLst>
      <p:ext uri="{BB962C8B-B14F-4D97-AF65-F5344CB8AC3E}">
        <p14:creationId xmlns:p14="http://schemas.microsoft.com/office/powerpoint/2010/main" val="305066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379" y="159893"/>
            <a:ext cx="11401242" cy="559435"/>
          </a:xfrm>
          <a:solidFill>
            <a:schemeClr val="bg2"/>
          </a:solidFill>
        </p:spPr>
        <p:txBody>
          <a:bodyPr vert="horz" lIns="91440" tIns="45720" rIns="91440" bIns="45720" rtlCol="0" anchor="ctr">
            <a:normAutofit fontScale="90000"/>
          </a:bodyPr>
          <a:lstStyle/>
          <a:p>
            <a:pPr marL="457200" lvl="1">
              <a:spcBef>
                <a:spcPts val="0"/>
              </a:spcBef>
            </a:pPr>
            <a:r>
              <a:rPr lang="en-US" sz="3200" b="1" cap="all" spc="150" dirty="0">
                <a:solidFill>
                  <a:srgbClr val="0070C0"/>
                </a:solidFill>
                <a:latin typeface="Arial Unicode MS" panose="020B0604020202020204" pitchFamily="34" charset="-128"/>
                <a:ea typeface="Arial Unicode MS" panose="020B0604020202020204" pitchFamily="34" charset="-128"/>
                <a:cs typeface="Arial Unicode MS" panose="020B0604020202020204" pitchFamily="34" charset="-128"/>
              </a:rPr>
              <a:t>DEX</a:t>
            </a:r>
            <a:endParaRPr lang="en-US" sz="32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6" name="Picture 5">
            <a:extLst>
              <a:ext uri="{FF2B5EF4-FFF2-40B4-BE49-F238E27FC236}">
                <a16:creationId xmlns:a16="http://schemas.microsoft.com/office/drawing/2014/main" id="{4D45E30F-D951-FD50-4A44-267486EFB26A}"/>
              </a:ext>
            </a:extLst>
          </p:cNvPr>
          <p:cNvPicPr>
            <a:picLocks noChangeAspect="1"/>
          </p:cNvPicPr>
          <p:nvPr/>
        </p:nvPicPr>
        <p:blipFill>
          <a:blip r:embed="rId2"/>
          <a:stretch>
            <a:fillRect/>
          </a:stretch>
        </p:blipFill>
        <p:spPr>
          <a:xfrm>
            <a:off x="838200" y="1056227"/>
            <a:ext cx="8769886" cy="4589662"/>
          </a:xfrm>
          <a:prstGeom prst="rect">
            <a:avLst/>
          </a:prstGeom>
        </p:spPr>
      </p:pic>
    </p:spTree>
    <p:extLst>
      <p:ext uri="{BB962C8B-B14F-4D97-AF65-F5344CB8AC3E}">
        <p14:creationId xmlns:p14="http://schemas.microsoft.com/office/powerpoint/2010/main" val="14637884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6" name="Picture 2">
            <a:extLst>
              <a:ext uri="{FF2B5EF4-FFF2-40B4-BE49-F238E27FC236}">
                <a16:creationId xmlns:a16="http://schemas.microsoft.com/office/drawing/2014/main" id="{ADA75457-5C6A-D0B5-2E2C-15E7B3BD6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78" y="866942"/>
            <a:ext cx="11138253" cy="5341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509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47C7382-18E7-4821-8C61-461D6BBE08FC}"/>
              </a:ext>
            </a:extLst>
          </p:cNvPr>
          <p:cNvSpPr>
            <a:spLocks noGrp="1"/>
          </p:cNvSpPr>
          <p:nvPr>
            <p:ph type="dt" sz="half" idx="10"/>
          </p:nvPr>
        </p:nvSpPr>
        <p:spPr>
          <a:xfrm>
            <a:off x="4267200" y="6356350"/>
            <a:ext cx="1774371" cy="365125"/>
          </a:xfrm>
        </p:spPr>
        <p:txBody>
          <a:bodyPr/>
          <a:lstStyle/>
          <a:p>
            <a:r>
              <a:rPr lang="en-US" dirty="0"/>
              <a:t>20XX</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16</a:t>
            </a:fld>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920" y="-116158"/>
            <a:ext cx="4297680" cy="6837633"/>
          </a:xfrm>
          <a:prstGeom prst="rect">
            <a:avLst/>
          </a:prstGeom>
        </p:spPr>
      </p:pic>
    </p:spTree>
    <p:extLst>
      <p:ext uri="{BB962C8B-B14F-4D97-AF65-F5344CB8AC3E}">
        <p14:creationId xmlns:p14="http://schemas.microsoft.com/office/powerpoint/2010/main" val="2361654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680B9-F8F5-7557-258E-6BCD9B1B7517}"/>
              </a:ext>
            </a:extLst>
          </p:cNvPr>
          <p:cNvSpPr>
            <a:spLocks noGrp="1"/>
          </p:cNvSpPr>
          <p:nvPr>
            <p:ph type="title"/>
          </p:nvPr>
        </p:nvSpPr>
        <p:spPr>
          <a:xfrm rot="10800000" flipV="1">
            <a:off x="617351" y="213538"/>
            <a:ext cx="6696075" cy="775856"/>
          </a:xfrm>
          <a:effectLst>
            <a:outerShdw blurRad="50800" dist="50800" dir="5400000" algn="ctr" rotWithShape="0">
              <a:srgbClr val="000000">
                <a:alpha val="82000"/>
              </a:srgbClr>
            </a:outerShdw>
          </a:effectLst>
        </p:spPr>
        <p:txBody>
          <a:bodyPr>
            <a:noAutofit/>
          </a:bodyPr>
          <a:lstStyle/>
          <a:p>
            <a:r>
              <a:rPr lang="en-CA" b="1" i="0" dirty="0">
                <a:solidFill>
                  <a:schemeClr val="bg1"/>
                </a:solidFill>
                <a:effectLst/>
                <a:latin typeface="Arial" panose="020B0604020202020204" pitchFamily="34" charset="0"/>
                <a:cs typeface="Arial" panose="020B0604020202020204" pitchFamily="34" charset="0"/>
              </a:rPr>
              <a:t>Appendix 1 </a:t>
            </a:r>
            <a:br>
              <a:rPr lang="en-CA" b="1" i="0" dirty="0">
                <a:solidFill>
                  <a:schemeClr val="bg1"/>
                </a:solidFill>
                <a:effectLst/>
                <a:latin typeface="Arial" panose="020B0604020202020204" pitchFamily="34" charset="0"/>
                <a:cs typeface="Arial" panose="020B0604020202020204" pitchFamily="34" charset="0"/>
              </a:rPr>
            </a:br>
            <a:endParaRPr lang="en-CA" dirty="0">
              <a:solidFill>
                <a:schemeClr val="bg1"/>
              </a:solidFill>
              <a:latin typeface="Arial" panose="020B0604020202020204" pitchFamily="34" charset="0"/>
              <a:cs typeface="Arial" panose="020B0604020202020204" pitchFamily="34" charset="0"/>
            </a:endParaRPr>
          </a:p>
        </p:txBody>
      </p:sp>
      <p:sp>
        <p:nvSpPr>
          <p:cNvPr id="4" name="Date Placeholder 3">
            <a:extLst>
              <a:ext uri="{FF2B5EF4-FFF2-40B4-BE49-F238E27FC236}">
                <a16:creationId xmlns:a16="http://schemas.microsoft.com/office/drawing/2014/main" id="{94385394-289A-CF7C-1870-BCE748BB77D6}"/>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2E465518-379A-8FE4-3EFE-8F3FD0D9BA2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931836E3-36FE-D127-A15B-3D25EB918A9D}"/>
              </a:ext>
            </a:extLst>
          </p:cNvPr>
          <p:cNvSpPr>
            <a:spLocks noGrp="1"/>
          </p:cNvSpPr>
          <p:nvPr>
            <p:ph type="sldNum" sz="quarter" idx="12"/>
          </p:nvPr>
        </p:nvSpPr>
        <p:spPr/>
        <p:txBody>
          <a:bodyPr/>
          <a:lstStyle/>
          <a:p>
            <a:fld id="{A49DFD55-3C28-40EF-9E31-A92D2E4017FF}" type="slidenum">
              <a:rPr lang="en-US" smtClean="0"/>
              <a:pPr/>
              <a:t>17</a:t>
            </a:fld>
            <a:endParaRPr lang="en-US" dirty="0"/>
          </a:p>
        </p:txBody>
      </p:sp>
      <p:pic>
        <p:nvPicPr>
          <p:cNvPr id="2050" name="Picture 2">
            <a:extLst>
              <a:ext uri="{FF2B5EF4-FFF2-40B4-BE49-F238E27FC236}">
                <a16:creationId xmlns:a16="http://schemas.microsoft.com/office/drawing/2014/main" id="{88AB9D94-1976-5EF6-2300-3BC70F5096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9736" y="723014"/>
            <a:ext cx="9727250" cy="5914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04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 calcmode="lin" valueType="num">
                                      <p:cBhvr additive="base">
                                        <p:cTn id="13" dur="500" fill="hold"/>
                                        <p:tgtEl>
                                          <p:spTgt spid="2050"/>
                                        </p:tgtEl>
                                        <p:attrNameLst>
                                          <p:attrName>ppt_x</p:attrName>
                                        </p:attrNameLst>
                                      </p:cBhvr>
                                      <p:tavLst>
                                        <p:tav tm="0">
                                          <p:val>
                                            <p:strVal val="#ppt_x"/>
                                          </p:val>
                                        </p:tav>
                                        <p:tav tm="100000">
                                          <p:val>
                                            <p:strVal val="#ppt_x"/>
                                          </p:val>
                                        </p:tav>
                                      </p:tavLst>
                                    </p:anim>
                                    <p:anim calcmode="lin" valueType="num">
                                      <p:cBhvr additive="base">
                                        <p:cTn id="14"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888655" y="296562"/>
            <a:ext cx="8564263" cy="6326660"/>
          </a:xfrm>
          <a:solidFill>
            <a:schemeClr val="bg1">
              <a:lumMod val="85000"/>
              <a:alpha val="50000"/>
            </a:schemeClr>
          </a:solidFill>
          <a:effectLst/>
        </p:spPr>
        <p:txBody>
          <a:bodyPr>
            <a:noAutofit/>
          </a:bodyPr>
          <a:lstStyle/>
          <a:p>
            <a:r>
              <a:rPr lang="en-US" sz="28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AGENDA</a:t>
            </a:r>
          </a:p>
          <a:p>
            <a:pPr marL="514350" indent="-514350">
              <a:spcBef>
                <a:spcPts val="0"/>
              </a:spcBef>
              <a:buFont typeface="+mj-lt"/>
              <a:buAutoNum type="arabicPeriod"/>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SUMMARY – WHAT ARE WE SOLVING? - Saiful</a:t>
            </a:r>
          </a:p>
          <a:p>
            <a:pPr marL="514350" indent="-514350">
              <a:spcBef>
                <a:spcPts val="0"/>
              </a:spcBef>
              <a:buFont typeface="+mj-lt"/>
              <a:buAutoNum type="arabicPeriod"/>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PROBLEM &amp; SOLUTIONS IDENTIFICATION - ali</a:t>
            </a:r>
          </a:p>
          <a:p>
            <a:pPr marL="514350" indent="-514350">
              <a:spcBef>
                <a:spcPts val="0"/>
              </a:spcBef>
              <a:buFont typeface="+mj-lt"/>
              <a:buAutoNum type="arabicPeriod"/>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BUSINESS PROCESS FLOWCHART -javier</a:t>
            </a:r>
          </a:p>
          <a:p>
            <a:pPr marL="514350" indent="-514350">
              <a:spcBef>
                <a:spcPts val="0"/>
              </a:spcBef>
              <a:buFont typeface="+mj-lt"/>
              <a:buAutoNum type="arabicPeriod"/>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Xalmas Ecosystem - mohammad</a:t>
            </a:r>
          </a:p>
          <a:p>
            <a:pPr marL="514350" indent="-514350">
              <a:spcBef>
                <a:spcPts val="0"/>
              </a:spcBef>
              <a:buFont typeface="+mj-lt"/>
              <a:buAutoNum type="arabicPeriod"/>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Xalmas Technical:</a:t>
            </a:r>
          </a:p>
          <a:p>
            <a:pPr marL="971550" lvl="1" indent="-514350">
              <a:spcBef>
                <a:spcPts val="0"/>
              </a:spcBef>
              <a:buFont typeface="Arial" panose="020B0604020202020204" pitchFamily="34" charset="0"/>
              <a:buChar char="•"/>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XALMAS NFT CONTRACT - abhilesh</a:t>
            </a:r>
          </a:p>
          <a:p>
            <a:pPr marL="971550" lvl="1" indent="-514350">
              <a:spcBef>
                <a:spcPts val="0"/>
              </a:spcBef>
              <a:buFont typeface="Arial" panose="020B0604020202020204" pitchFamily="34" charset="0"/>
              <a:buChar char="•"/>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DALMAS TOKEN CONTRACT - omar</a:t>
            </a:r>
          </a:p>
          <a:p>
            <a:pPr marL="971550" lvl="1" indent="-514350">
              <a:spcBef>
                <a:spcPts val="0"/>
              </a:spcBef>
              <a:buFont typeface="Arial" panose="020B0604020202020204" pitchFamily="34" charset="0"/>
              <a:buChar char="•"/>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XALMAS AUCTION &amp; ADMIN CONTRACTS - mohammad</a:t>
            </a:r>
          </a:p>
          <a:p>
            <a:pPr marL="971550" lvl="1" indent="-514350">
              <a:spcBef>
                <a:spcPts val="0"/>
              </a:spcBef>
              <a:buFont typeface="Arial" panose="020B0604020202020204" pitchFamily="34" charset="0"/>
              <a:buChar char="•"/>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DEX - mohammad</a:t>
            </a:r>
          </a:p>
          <a:p>
            <a:pPr marL="514350" indent="-514350">
              <a:spcBef>
                <a:spcPts val="0"/>
              </a:spcBef>
              <a:buFont typeface="+mj-lt"/>
              <a:buAutoNum type="arabicPeriod"/>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SOLUTION DEMONSTRATION - mohammad</a:t>
            </a:r>
          </a:p>
          <a:p>
            <a:pPr marL="514350" indent="-514350">
              <a:spcBef>
                <a:spcPts val="0"/>
              </a:spcBef>
              <a:buFont typeface="+mj-lt"/>
              <a:buAutoNum type="arabicPeriod"/>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DEPLOYMENT PLAN - saiful</a:t>
            </a:r>
          </a:p>
          <a:p>
            <a:pPr>
              <a:spcBef>
                <a:spcPts val="0"/>
              </a:spcBef>
            </a:pPr>
            <a:r>
              <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QUESTIONS</a:t>
            </a:r>
          </a:p>
          <a:p>
            <a:pPr marL="514350" indent="-514350">
              <a:spcBef>
                <a:spcPts val="0"/>
              </a:spcBef>
              <a:buFont typeface="+mj-lt"/>
              <a:buAutoNum type="arabicPeriod"/>
            </a:pPr>
            <a:endParaRPr lang="en-US" sz="20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2022</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Project 3</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7000"/>
            <a:lum/>
          </a:blip>
          <a:srcRect/>
          <a:stretch>
            <a:fillRect l="-7000" r="-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642552" y="235380"/>
            <a:ext cx="10948086" cy="691979"/>
          </a:xfrm>
          <a:solidFill>
            <a:schemeClr val="bg1">
              <a:lumMod val="85000"/>
              <a:alpha val="50000"/>
            </a:schemeClr>
          </a:solidFill>
          <a:effectLst/>
        </p:spPr>
        <p:txBody>
          <a:bodyPr>
            <a:noAutofit/>
          </a:bodyPr>
          <a:lstStyle/>
          <a:p>
            <a:r>
              <a:rPr lang="en-US" sz="2800" b="1" cap="all" spc="150" dirty="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rPr>
              <a:t>WHAT ARE WE SOLVING?</a:t>
            </a:r>
          </a:p>
        </p:txBody>
      </p:sp>
      <p:sp>
        <p:nvSpPr>
          <p:cNvPr id="5" name="Date Placeholder 4">
            <a:extLst>
              <a:ext uri="{FF2B5EF4-FFF2-40B4-BE49-F238E27FC236}">
                <a16:creationId xmlns:a16="http://schemas.microsoft.com/office/drawing/2014/main" id="{9AB5BAF8-EA80-4AD4-8D83-5960C299573A}"/>
              </a:ext>
            </a:extLst>
          </p:cNvPr>
          <p:cNvSpPr>
            <a:spLocks noGrp="1"/>
          </p:cNvSpPr>
          <p:nvPr>
            <p:ph type="dt" sz="half" idx="10"/>
          </p:nvPr>
        </p:nvSpPr>
        <p:spPr>
          <a:xfrm>
            <a:off x="1333500" y="6356350"/>
            <a:ext cx="985157" cy="365125"/>
          </a:xfrm>
        </p:spPr>
        <p:txBody>
          <a:bodyPr/>
          <a:lstStyle/>
          <a:p>
            <a:r>
              <a:rPr lang="en-US" dirty="0"/>
              <a:t>2022</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2669886" y="6356349"/>
            <a:ext cx="2482842" cy="365125"/>
          </a:xfrm>
        </p:spPr>
        <p:txBody>
          <a:bodyPr/>
          <a:lstStyle/>
          <a:p>
            <a:r>
              <a:rPr lang="en-US" dirty="0"/>
              <a:t>Project 3</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3</a:t>
            </a:fld>
            <a:endParaRPr lang="en-US" dirty="0"/>
          </a:p>
        </p:txBody>
      </p:sp>
      <p:sp>
        <p:nvSpPr>
          <p:cNvPr id="7" name="TextBox 6">
            <a:extLst>
              <a:ext uri="{FF2B5EF4-FFF2-40B4-BE49-F238E27FC236}">
                <a16:creationId xmlns:a16="http://schemas.microsoft.com/office/drawing/2014/main" id="{04321396-3E2D-A3D0-0A85-4BD2CFEBE697}"/>
              </a:ext>
            </a:extLst>
          </p:cNvPr>
          <p:cNvSpPr txBox="1"/>
          <p:nvPr/>
        </p:nvSpPr>
        <p:spPr>
          <a:xfrm>
            <a:off x="642553" y="1000898"/>
            <a:ext cx="10948086" cy="1323439"/>
          </a:xfrm>
          <a:prstGeom prst="rect">
            <a:avLst/>
          </a:prstGeom>
          <a:solidFill>
            <a:schemeClr val="bg1">
              <a:lumMod val="85000"/>
            </a:schemeClr>
          </a:solidFill>
        </p:spPr>
        <p:txBody>
          <a:bodyPr wrap="square" rtlCol="0">
            <a:spAutoFit/>
          </a:bodyPr>
          <a:lstStyle/>
          <a:p>
            <a:r>
              <a:rPr lang="en-US" sz="2000" dirty="0">
                <a:solidFill>
                  <a:srgbClr val="0070C0"/>
                </a:solidFill>
              </a:rPr>
              <a:t>Elon D., an international diamond trader and business owner, needs to expand its market for selling more Diamonds. There is a limited number of customers that can afford buying high price diamonds. Elon hired the FinTech Group2 for providing a technology solution for selling tokens that will be backed by certified and secured high price diamonds.</a:t>
            </a:r>
          </a:p>
        </p:txBody>
      </p:sp>
      <p:sp>
        <p:nvSpPr>
          <p:cNvPr id="8" name="TextBox 7">
            <a:extLst>
              <a:ext uri="{FF2B5EF4-FFF2-40B4-BE49-F238E27FC236}">
                <a16:creationId xmlns:a16="http://schemas.microsoft.com/office/drawing/2014/main" id="{A1DC982A-B2D9-A5FA-6FFC-27E343FC75B6}"/>
              </a:ext>
            </a:extLst>
          </p:cNvPr>
          <p:cNvSpPr txBox="1"/>
          <p:nvPr/>
        </p:nvSpPr>
        <p:spPr>
          <a:xfrm>
            <a:off x="621957" y="5707914"/>
            <a:ext cx="10948086" cy="707886"/>
          </a:xfrm>
          <a:prstGeom prst="rect">
            <a:avLst/>
          </a:prstGeom>
          <a:solidFill>
            <a:schemeClr val="bg1">
              <a:lumMod val="85000"/>
            </a:schemeClr>
          </a:solidFill>
        </p:spPr>
        <p:txBody>
          <a:bodyPr wrap="square" rtlCol="0">
            <a:spAutoFit/>
          </a:bodyPr>
          <a:lstStyle/>
          <a:p>
            <a:r>
              <a:rPr lang="en-US" sz="2000" dirty="0">
                <a:solidFill>
                  <a:srgbClr val="0070C0"/>
                </a:solidFill>
              </a:rPr>
              <a:t>Retail Investors are looking for better investment opportunities. The stock market and real estate are volatile, and cryptocurrencies remain a high-risk instrument.</a:t>
            </a:r>
          </a:p>
        </p:txBody>
      </p:sp>
      <p:sp>
        <p:nvSpPr>
          <p:cNvPr id="9" name="TextBox 8">
            <a:extLst>
              <a:ext uri="{FF2B5EF4-FFF2-40B4-BE49-F238E27FC236}">
                <a16:creationId xmlns:a16="http://schemas.microsoft.com/office/drawing/2014/main" id="{79BFEAD0-CB1D-1096-3E98-3E79157D81DB}"/>
              </a:ext>
            </a:extLst>
          </p:cNvPr>
          <p:cNvSpPr txBox="1"/>
          <p:nvPr/>
        </p:nvSpPr>
        <p:spPr>
          <a:xfrm>
            <a:off x="642552" y="2774575"/>
            <a:ext cx="10948086" cy="2308324"/>
          </a:xfrm>
          <a:prstGeom prst="rect">
            <a:avLst/>
          </a:prstGeom>
          <a:solidFill>
            <a:schemeClr val="bg1">
              <a:lumMod val="85000"/>
            </a:schemeClr>
          </a:solidFill>
        </p:spPr>
        <p:txBody>
          <a:bodyPr wrap="square" rtlCol="0">
            <a:spAutoFit/>
          </a:bodyPr>
          <a:lstStyle/>
          <a:p>
            <a:r>
              <a:rPr lang="en-US" sz="2400" dirty="0">
                <a:solidFill>
                  <a:srgbClr val="0070C0"/>
                </a:solidFill>
              </a:rPr>
              <a:t>Our proposal: Offering certified and high-grade diamonds as an investment opportunity registered as NFTs, and digital tokens that are backed by the diamonds and sold through the blockchain worldwide.</a:t>
            </a:r>
          </a:p>
          <a:p>
            <a:r>
              <a:rPr lang="en-US" sz="2400" dirty="0">
                <a:solidFill>
                  <a:srgbClr val="0070C0"/>
                </a:solidFill>
              </a:rPr>
              <a:t>Diamonds are an ideal asset for backing a token since they are rare and scarce, are recognized as store of value, and their value is certifiable. Diamonds are good investment because of their continuous value appreciation.</a:t>
            </a:r>
          </a:p>
        </p:txBody>
      </p:sp>
    </p:spTree>
    <p:extLst>
      <p:ext uri="{BB962C8B-B14F-4D97-AF65-F5344CB8AC3E}">
        <p14:creationId xmlns:p14="http://schemas.microsoft.com/office/powerpoint/2010/main" val="3791086035"/>
      </p:ext>
    </p:extLst>
  </p:cSld>
  <p:clrMapOvr>
    <a:masterClrMapping/>
  </p:clrMapOvr>
  <mc:AlternateContent xmlns:mc="http://schemas.openxmlformats.org/markup-compatibility/2006" xmlns:p14="http://schemas.microsoft.com/office/powerpoint/2010/main">
    <mc:Choice Requires="p14">
      <p:transition spd="slow" p14:dur="3400" advClick="0">
        <p14:revea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ADC632D0-0E41-D504-FEFA-594CF1A34491}"/>
              </a:ext>
            </a:extLst>
          </p:cNvPr>
          <p:cNvSpPr>
            <a:spLocks noGrp="1"/>
          </p:cNvSpPr>
          <p:nvPr>
            <p:ph type="subTitle" idx="1"/>
          </p:nvPr>
        </p:nvSpPr>
        <p:spPr>
          <a:xfrm>
            <a:off x="6991350" y="4184072"/>
            <a:ext cx="4179570" cy="526473"/>
          </a:xfrm>
        </p:spPr>
        <p:txBody>
          <a:bodyPr>
            <a:normAutofit fontScale="25000" lnSpcReduction="20000"/>
          </a:bodyPr>
          <a:lstStyle/>
          <a:p>
            <a:br>
              <a:rPr lang="en-US" sz="8000" dirty="0"/>
            </a:br>
            <a:br>
              <a:rPr lang="en-US" sz="8000" dirty="0"/>
            </a:br>
            <a:br>
              <a:rPr lang="en-US" dirty="0"/>
            </a:br>
            <a:endParaRPr lang="en-CA" dirty="0"/>
          </a:p>
        </p:txBody>
      </p:sp>
      <p:sp>
        <p:nvSpPr>
          <p:cNvPr id="4" name="TextBox 3"/>
          <p:cNvSpPr txBox="1"/>
          <p:nvPr/>
        </p:nvSpPr>
        <p:spPr>
          <a:xfrm>
            <a:off x="284206" y="182074"/>
            <a:ext cx="11176000" cy="691978"/>
          </a:xfrm>
          <a:prstGeom prst="rect">
            <a:avLst/>
          </a:prstGeom>
          <a:solidFill>
            <a:schemeClr val="bg1">
              <a:alpha val="50000"/>
            </a:schemeClr>
          </a:solidFill>
          <a:effectLst/>
        </p:spPr>
        <p:txBody>
          <a:bodyPr vert="horz" lIns="91440" tIns="45720" rIns="91440" bIns="45720" rtlCol="0">
            <a:noAutofit/>
          </a:bodyPr>
          <a:lstStyle>
            <a:lvl1pPr indent="0">
              <a:lnSpc>
                <a:spcPct val="150000"/>
              </a:lnSpc>
              <a:spcBef>
                <a:spcPts val="1000"/>
              </a:spcBef>
              <a:buFont typeface="Arial" panose="020B0604020202020204" pitchFamily="34" charset="0"/>
              <a:buNone/>
              <a:defRPr sz="2800" b="1" cap="all" spc="150">
                <a:solidFill>
                  <a:srgbClr val="0070C0"/>
                </a:solidFill>
                <a:effectLst/>
                <a:latin typeface="Arial Unicode MS" panose="020B0604020202020204" pitchFamily="34" charset="-128"/>
                <a:ea typeface="Arial Unicode MS" panose="020B0604020202020204" pitchFamily="34" charset="-128"/>
                <a:cs typeface="Arial Unicode MS" panose="020B0604020202020204" pitchFamily="34" charset="-128"/>
              </a:defRPr>
            </a:lvl1pPr>
            <a:lvl2pPr indent="0">
              <a:lnSpc>
                <a:spcPct val="150000"/>
              </a:lnSpc>
              <a:spcBef>
                <a:spcPts val="500"/>
              </a:spcBef>
              <a:buFont typeface="Arial" panose="020B0604020202020204" pitchFamily="34" charset="0"/>
              <a:buNone/>
              <a:defRPr sz="1400">
                <a:solidFill>
                  <a:schemeClr val="bg1"/>
                </a:solidFill>
              </a:defRPr>
            </a:lvl2pPr>
            <a:lvl3pPr indent="0">
              <a:lnSpc>
                <a:spcPct val="150000"/>
              </a:lnSpc>
              <a:spcBef>
                <a:spcPts val="500"/>
              </a:spcBef>
              <a:buFont typeface="Arial" panose="020B0604020202020204" pitchFamily="34" charset="0"/>
              <a:buNone/>
              <a:defRPr sz="1400">
                <a:solidFill>
                  <a:schemeClr val="bg1"/>
                </a:solidFill>
              </a:defRPr>
            </a:lvl3pPr>
            <a:lvl4pPr indent="0">
              <a:lnSpc>
                <a:spcPct val="150000"/>
              </a:lnSpc>
              <a:spcBef>
                <a:spcPts val="500"/>
              </a:spcBef>
              <a:buFont typeface="Arial" panose="020B0604020202020204" pitchFamily="34" charset="0"/>
              <a:buNone/>
              <a:defRPr sz="1400">
                <a:solidFill>
                  <a:schemeClr val="bg1"/>
                </a:solidFill>
              </a:defRPr>
            </a:lvl4pPr>
            <a:lvl5pPr indent="0">
              <a:lnSpc>
                <a:spcPct val="150000"/>
              </a:lnSpc>
              <a:spcBef>
                <a:spcPts val="500"/>
              </a:spcBef>
              <a:buFont typeface="Arial" panose="020B0604020202020204" pitchFamily="34" charset="0"/>
              <a:buNone/>
              <a:defRPr sz="1400">
                <a:solidFill>
                  <a:schemeClr val="bg1"/>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CA" dirty="0"/>
              <a:t>Problems &amp; Solutions Identification:</a:t>
            </a:r>
          </a:p>
          <a:p>
            <a:endParaRPr lang="en-CA" dirty="0"/>
          </a:p>
          <a:p>
            <a:endParaRPr lang="en-CA" dirty="0"/>
          </a:p>
        </p:txBody>
      </p:sp>
      <p:graphicFrame>
        <p:nvGraphicFramePr>
          <p:cNvPr id="7" name="Table 6"/>
          <p:cNvGraphicFramePr>
            <a:graphicFrameLocks noGrp="1"/>
          </p:cNvGraphicFramePr>
          <p:nvPr>
            <p:extLst>
              <p:ext uri="{D42A27DB-BD31-4B8C-83A1-F6EECF244321}">
                <p14:modId xmlns:p14="http://schemas.microsoft.com/office/powerpoint/2010/main" val="547670271"/>
              </p:ext>
            </p:extLst>
          </p:nvPr>
        </p:nvGraphicFramePr>
        <p:xfrm>
          <a:off x="284206" y="874052"/>
          <a:ext cx="11176000" cy="5801874"/>
        </p:xfrm>
        <a:graphic>
          <a:graphicData uri="http://schemas.openxmlformats.org/drawingml/2006/table">
            <a:tbl>
              <a:tblPr firstRow="1" bandRow="1">
                <a:tableStyleId>{5C22544A-7EE6-4342-B048-85BDC9FD1C3A}</a:tableStyleId>
              </a:tblPr>
              <a:tblGrid>
                <a:gridCol w="5531810">
                  <a:extLst>
                    <a:ext uri="{9D8B030D-6E8A-4147-A177-3AD203B41FA5}">
                      <a16:colId xmlns:a16="http://schemas.microsoft.com/office/drawing/2014/main" val="20000"/>
                    </a:ext>
                  </a:extLst>
                </a:gridCol>
                <a:gridCol w="5644190">
                  <a:extLst>
                    <a:ext uri="{9D8B030D-6E8A-4147-A177-3AD203B41FA5}">
                      <a16:colId xmlns:a16="http://schemas.microsoft.com/office/drawing/2014/main" val="20001"/>
                    </a:ext>
                  </a:extLst>
                </a:gridCol>
              </a:tblGrid>
              <a:tr h="843308">
                <a:tc>
                  <a:txBody>
                    <a:bodyPr/>
                    <a:lstStyle/>
                    <a:p>
                      <a:r>
                        <a:rPr lang="en-US" sz="1600" b="1" dirty="0">
                          <a:solidFill>
                            <a:srgbClr val="0070C0"/>
                          </a:solidFill>
                          <a:latin typeface="Arial" panose="020B0604020202020204" pitchFamily="34" charset="0"/>
                          <a:cs typeface="Arial" panose="020B0604020202020204" pitchFamily="34" charset="0"/>
                        </a:rPr>
                        <a:t>Perceived Distrust </a:t>
                      </a:r>
                      <a:r>
                        <a:rPr lang="en-US" sz="1600" b="0" dirty="0">
                          <a:solidFill>
                            <a:srgbClr val="0070C0"/>
                          </a:solidFill>
                          <a:latin typeface="Arial" panose="020B0604020202020204" pitchFamily="34" charset="0"/>
                          <a:cs typeface="Arial" panose="020B0604020202020204" pitchFamily="34" charset="0"/>
                        </a:rPr>
                        <a:t>- Customers are afraid of investing in a non-physical asset that is not secured or guaranteed by a bank or financial institution</a:t>
                      </a:r>
                      <a:endParaRPr lang="en-CA" sz="1600" b="0" dirty="0">
                        <a:solidFill>
                          <a:srgbClr val="0070C0"/>
                        </a:solidFill>
                        <a:latin typeface="Arial" panose="020B0604020202020204" pitchFamily="34" charset="0"/>
                        <a:cs typeface="Arial" panose="020B0604020202020204" pitchFamily="34" charset="0"/>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070C0"/>
                          </a:solidFill>
                          <a:effectLst/>
                          <a:latin typeface="Arial" panose="020B0604020202020204" pitchFamily="34" charset="0"/>
                          <a:cs typeface="Arial" panose="020B0604020202020204" pitchFamily="34" charset="0"/>
                        </a:rPr>
                        <a:t>Dalmas tokens will be backed by real Diamonds, NFT registered. The NFT  registers the ID number, GIA Certificate and Prize</a:t>
                      </a:r>
                    </a:p>
                  </a:txBody>
                  <a:tcPr>
                    <a:solidFill>
                      <a:schemeClr val="bg2"/>
                    </a:solidFill>
                  </a:tcPr>
                </a:tc>
                <a:extLst>
                  <a:ext uri="{0D108BD9-81ED-4DB2-BD59-A6C34878D82A}">
                    <a16:rowId xmlns:a16="http://schemas.microsoft.com/office/drawing/2014/main" val="10000"/>
                  </a:ext>
                </a:extLst>
              </a:tr>
              <a:tr h="877109">
                <a:tc>
                  <a:txBody>
                    <a:bodyPr/>
                    <a:lstStyle/>
                    <a:p>
                      <a:r>
                        <a:rPr lang="en-US" sz="1600" b="1" dirty="0">
                          <a:solidFill>
                            <a:srgbClr val="0070C0"/>
                          </a:solidFill>
                          <a:latin typeface="Arial" panose="020B0604020202020204" pitchFamily="34" charset="0"/>
                          <a:cs typeface="Arial" panose="020B0604020202020204" pitchFamily="34" charset="0"/>
                        </a:rPr>
                        <a:t>Limited market </a:t>
                      </a:r>
                      <a:r>
                        <a:rPr lang="en-US" sz="1600" b="0" dirty="0">
                          <a:solidFill>
                            <a:srgbClr val="0070C0"/>
                          </a:solidFill>
                          <a:latin typeface="Arial" panose="020B0604020202020204" pitchFamily="34" charset="0"/>
                          <a:cs typeface="Arial" panose="020B0604020202020204" pitchFamily="34" charset="0"/>
                        </a:rPr>
                        <a:t>- Very few investors would have a large capital to afford investing in high priced diamonds</a:t>
                      </a:r>
                      <a:endParaRPr lang="en-CA" sz="1600" b="0"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070C0"/>
                          </a:solidFill>
                          <a:effectLst/>
                          <a:latin typeface="Arial" panose="020B0604020202020204" pitchFamily="34" charset="0"/>
                          <a:cs typeface="Arial" panose="020B0604020202020204" pitchFamily="34" charset="0"/>
                        </a:rPr>
                        <a:t>A low dollar value of the Dalmas token will allow investors to afford investing with as low as a $10 USD. It will make Dalmas accessible to millions of investors</a:t>
                      </a:r>
                    </a:p>
                  </a:txBody>
                  <a:tcPr/>
                </a:tc>
                <a:extLst>
                  <a:ext uri="{0D108BD9-81ED-4DB2-BD59-A6C34878D82A}">
                    <a16:rowId xmlns:a16="http://schemas.microsoft.com/office/drawing/2014/main" val="10001"/>
                  </a:ext>
                </a:extLst>
              </a:tr>
              <a:tr h="1842784">
                <a:tc>
                  <a:txBody>
                    <a:bodyPr/>
                    <a:lstStyle/>
                    <a:p>
                      <a:pPr marL="0" algn="l" defTabSz="914400" rtl="0" eaLnBrk="1" latinLnBrk="0" hangingPunct="1"/>
                      <a:r>
                        <a:rPr lang="en-US" sz="1600" b="0" kern="1200" dirty="0">
                          <a:solidFill>
                            <a:srgbClr val="0070C0"/>
                          </a:solidFill>
                          <a:latin typeface="Arial" panose="020B0604020202020204" pitchFamily="34" charset="0"/>
                          <a:ea typeface="+mn-ea"/>
                          <a:cs typeface="Arial" panose="020B0604020202020204" pitchFamily="34" charset="0"/>
                        </a:rPr>
                        <a:t>Reduced accessibility - High priced diamonds are locked or heavily secured and they are not easily accessible to customers</a:t>
                      </a:r>
                      <a:endParaRPr lang="en-CA" sz="1600" b="0" kern="1200" dirty="0">
                        <a:solidFill>
                          <a:srgbClr val="0070C0"/>
                        </a:solidFill>
                        <a:latin typeface="Arial" panose="020B0604020202020204" pitchFamily="34" charset="0"/>
                        <a:ea typeface="+mn-ea"/>
                        <a:cs typeface="Arial" panose="020B0604020202020204" pitchFamily="34" charset="0"/>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rgbClr val="0070C0"/>
                          </a:solidFill>
                          <a:latin typeface="Arial" panose="020B0604020202020204" pitchFamily="34" charset="0"/>
                          <a:ea typeface="+mn-ea"/>
                          <a:cs typeface="Arial" panose="020B0604020202020204" pitchFamily="34" charset="0"/>
                        </a:rPr>
                        <a:t>Dalmas tokens will be accessible to any investor around the globe that has access to the internet. Dalmas tokens can be acquired from the Xalmas site, the transaction is completed directly in the blockchain without the intervention of any third party. Dalmas investors have access to the full information of their investments.</a:t>
                      </a:r>
                    </a:p>
                    <a:p>
                      <a:pPr marL="0" algn="l" defTabSz="914400" rtl="0" eaLnBrk="1" latinLnBrk="0" hangingPunct="1"/>
                      <a:endParaRPr lang="en-CA" sz="1600" b="0" kern="1200" dirty="0">
                        <a:solidFill>
                          <a:srgbClr val="0070C0"/>
                        </a:solidFill>
                        <a:latin typeface="Arial" panose="020B0604020202020204" pitchFamily="34" charset="0"/>
                        <a:ea typeface="+mn-ea"/>
                        <a:cs typeface="Arial" panose="020B0604020202020204" pitchFamily="34" charset="0"/>
                      </a:endParaRPr>
                    </a:p>
                  </a:txBody>
                  <a:tcPr>
                    <a:solidFill>
                      <a:schemeClr val="bg2"/>
                    </a:solidFill>
                  </a:tcPr>
                </a:tc>
                <a:extLst>
                  <a:ext uri="{0D108BD9-81ED-4DB2-BD59-A6C34878D82A}">
                    <a16:rowId xmlns:a16="http://schemas.microsoft.com/office/drawing/2014/main" val="10002"/>
                  </a:ext>
                </a:extLst>
              </a:tr>
              <a:tr h="1093177">
                <a:tc>
                  <a:txBody>
                    <a:bodyPr/>
                    <a:lstStyle/>
                    <a:p>
                      <a:r>
                        <a:rPr lang="en-US" sz="1600" b="1" dirty="0">
                          <a:solidFill>
                            <a:srgbClr val="0070C0"/>
                          </a:solidFill>
                          <a:latin typeface="Arial" panose="020B0604020202020204" pitchFamily="34" charset="0"/>
                          <a:cs typeface="Arial" panose="020B0604020202020204" pitchFamily="34" charset="0"/>
                        </a:rPr>
                        <a:t>Low Liquidity </a:t>
                      </a:r>
                      <a:r>
                        <a:rPr lang="en-US" sz="1600" b="0" dirty="0">
                          <a:solidFill>
                            <a:srgbClr val="0070C0"/>
                          </a:solidFill>
                          <a:latin typeface="Arial" panose="020B0604020202020204" pitchFamily="34" charset="0"/>
                          <a:cs typeface="Arial" panose="020B0604020202020204" pitchFamily="34" charset="0"/>
                        </a:rPr>
                        <a:t>- The transaction of acquiring or selling a diamonds is complex and may require long time</a:t>
                      </a:r>
                      <a:endParaRPr lang="en-CA" sz="1600" b="0" dirty="0">
                        <a:solidFill>
                          <a:srgbClr val="0070C0"/>
                        </a:solidFill>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070C0"/>
                          </a:solidFill>
                          <a:effectLst/>
                          <a:latin typeface="Arial" panose="020B0604020202020204" pitchFamily="34" charset="0"/>
                          <a:cs typeface="Arial" panose="020B0604020202020204" pitchFamily="34" charset="0"/>
                        </a:rPr>
                        <a:t>Investors can get the refund for their tokens based on the updated token value. They can exchange Dalmas with other blockchain tokens via digital  platforms</a:t>
                      </a:r>
                    </a:p>
                    <a:p>
                      <a:endParaRPr lang="en-CA" sz="1600" dirty="0">
                        <a:solidFill>
                          <a:srgbClr val="0070C0"/>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3"/>
                  </a:ext>
                </a:extLst>
              </a:tr>
              <a:tr h="1145496">
                <a:tc>
                  <a:txBody>
                    <a:bodyPr/>
                    <a:lstStyle/>
                    <a:p>
                      <a:r>
                        <a:rPr lang="en-US" sz="1600" b="1" dirty="0">
                          <a:solidFill>
                            <a:srgbClr val="0070C0"/>
                          </a:solidFill>
                          <a:latin typeface="Arial" panose="020B0604020202020204" pitchFamily="34" charset="0"/>
                          <a:cs typeface="Arial" panose="020B0604020202020204" pitchFamily="34" charset="0"/>
                        </a:rPr>
                        <a:t>Skepticism to new technology </a:t>
                      </a:r>
                      <a:r>
                        <a:rPr lang="en-US" sz="1600" b="0" dirty="0">
                          <a:solidFill>
                            <a:srgbClr val="0070C0"/>
                          </a:solidFill>
                          <a:latin typeface="Arial" panose="020B0604020202020204" pitchFamily="34" charset="0"/>
                          <a:cs typeface="Arial" panose="020B0604020202020204" pitchFamily="34" charset="0"/>
                        </a:rPr>
                        <a:t>- Blockchain is a new technology with a steep learning curve for investors</a:t>
                      </a:r>
                      <a:endParaRPr lang="en-CA" sz="1600" b="0" dirty="0">
                        <a:solidFill>
                          <a:srgbClr val="0070C0"/>
                        </a:solidFill>
                        <a:latin typeface="Arial" panose="020B0604020202020204" pitchFamily="34" charset="0"/>
                        <a:cs typeface="Arial" panose="020B0604020202020204" pitchFamily="34" charset="0"/>
                      </a:endParaRPr>
                    </a:p>
                  </a:txBody>
                  <a:tcP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dirty="0">
                          <a:solidFill>
                            <a:srgbClr val="0070C0"/>
                          </a:solidFill>
                          <a:effectLst/>
                          <a:latin typeface="Arial" panose="020B0604020202020204" pitchFamily="34" charset="0"/>
                          <a:cs typeface="Arial" panose="020B0604020202020204" pitchFamily="34" charset="0"/>
                        </a:rPr>
                        <a:t>The site for the Dalmas will provide a user-friendly channel for investors to acquire and do transactions for tokens without the frictions of learning about blockchain technology.</a:t>
                      </a:r>
                    </a:p>
                  </a:txBody>
                  <a:tcPr>
                    <a:solidFill>
                      <a:schemeClr val="bg2"/>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42435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0" y="35515"/>
            <a:ext cx="12192000" cy="636529"/>
          </a:xfrm>
          <a:solidFill>
            <a:schemeClr val="bg1"/>
          </a:solidFill>
        </p:spPr>
        <p:txBody>
          <a:bodyPr>
            <a:normAutofit/>
          </a:bodyPr>
          <a:lstStyle/>
          <a:p>
            <a:r>
              <a:rPr lang="en-US" sz="3200" b="1" dirty="0">
                <a:solidFill>
                  <a:srgbClr val="0070C0"/>
                </a:solidFill>
                <a:latin typeface="Arial" panose="020B0604020202020204" pitchFamily="34" charset="0"/>
                <a:cs typeface="Arial" panose="020B0604020202020204" pitchFamily="34" charset="0"/>
              </a:rPr>
              <a:t>Dalmas business process flowchart</a:t>
            </a:r>
          </a:p>
        </p:txBody>
      </p:sp>
      <p:sp>
        <p:nvSpPr>
          <p:cNvPr id="9" name="Date Placeholder 8">
            <a:extLst>
              <a:ext uri="{FF2B5EF4-FFF2-40B4-BE49-F238E27FC236}">
                <a16:creationId xmlns:a16="http://schemas.microsoft.com/office/drawing/2014/main" id="{A672774E-BCBF-4B44-9E79-28E9153ABA7E}"/>
              </a:ext>
            </a:extLst>
          </p:cNvPr>
          <p:cNvSpPr>
            <a:spLocks noGrp="1"/>
          </p:cNvSpPr>
          <p:nvPr>
            <p:ph type="dt" sz="half" idx="10"/>
          </p:nvPr>
        </p:nvSpPr>
        <p:spPr>
          <a:xfrm>
            <a:off x="838200" y="6356350"/>
            <a:ext cx="2743200" cy="365125"/>
          </a:xfrm>
        </p:spPr>
        <p:txBody>
          <a:bodyPr/>
          <a:lstStyle/>
          <a:p>
            <a:r>
              <a:rPr lang="en-US" dirty="0"/>
              <a:t>20XX</a:t>
            </a:r>
          </a:p>
        </p:txBody>
      </p:sp>
      <p:sp>
        <p:nvSpPr>
          <p:cNvPr id="10" name="Footer Placeholder 9">
            <a:extLst>
              <a:ext uri="{FF2B5EF4-FFF2-40B4-BE49-F238E27FC236}">
                <a16:creationId xmlns:a16="http://schemas.microsoft.com/office/drawing/2014/main" id="{18FAD6D3-B1FB-463D-87D0-FA9A4AEA13D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52" name="Picture 51">
            <a:extLst>
              <a:ext uri="{FF2B5EF4-FFF2-40B4-BE49-F238E27FC236}">
                <a16:creationId xmlns:a16="http://schemas.microsoft.com/office/drawing/2014/main" id="{A76F0160-1694-6674-E601-87D9A166534B}"/>
              </a:ext>
            </a:extLst>
          </p:cNvPr>
          <p:cNvPicPr>
            <a:picLocks noChangeAspect="1"/>
          </p:cNvPicPr>
          <p:nvPr/>
        </p:nvPicPr>
        <p:blipFill>
          <a:blip r:embed="rId2"/>
          <a:stretch>
            <a:fillRect/>
          </a:stretch>
        </p:blipFill>
        <p:spPr>
          <a:xfrm>
            <a:off x="0" y="694267"/>
            <a:ext cx="12192000" cy="6163733"/>
          </a:xfrm>
          <a:prstGeom prst="rect">
            <a:avLst/>
          </a:prstGeom>
        </p:spPr>
      </p:pic>
      <p:pic>
        <p:nvPicPr>
          <p:cNvPr id="1028" name="Flowchart: Document 4">
            <a:extLst>
              <a:ext uri="{FF2B5EF4-FFF2-40B4-BE49-F238E27FC236}">
                <a16:creationId xmlns:a16="http://schemas.microsoft.com/office/drawing/2014/main" id="{59959C41-B33F-5979-8347-93B8E66F2F1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57800"/>
            <a:ext cx="241300" cy="520700"/>
          </a:xfrm>
          <a:prstGeom prst="rect">
            <a:avLst/>
          </a:prstGeom>
          <a:noFill/>
          <a:extLst>
            <a:ext uri="{909E8E84-426E-40DD-AFC4-6F175D3DCCD1}">
              <a14:hiddenFill xmlns:a14="http://schemas.microsoft.com/office/drawing/2010/main">
                <a:solidFill>
                  <a:srgbClr val="FFFFFF"/>
                </a:solidFill>
              </a14:hiddenFill>
            </a:ext>
          </a:extLst>
        </p:spPr>
      </p:pic>
      <p:pic>
        <p:nvPicPr>
          <p:cNvPr id="1061" name="TextBox 23">
            <a:extLst>
              <a:ext uri="{FF2B5EF4-FFF2-40B4-BE49-F238E27FC236}">
                <a16:creationId xmlns:a16="http://schemas.microsoft.com/office/drawing/2014/main" id="{A7C6AAFC-EFC8-DAB6-AA0A-2C4853DF6D18}"/>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85613" y="18380075"/>
            <a:ext cx="6469062"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60" name="Rectangle 24">
            <a:extLst>
              <a:ext uri="{FF2B5EF4-FFF2-40B4-BE49-F238E27FC236}">
                <a16:creationId xmlns:a16="http://schemas.microsoft.com/office/drawing/2014/main" id="{720BE891-131D-0C56-FDFD-0B890AC2F15A}"/>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85613" y="19453225"/>
            <a:ext cx="6469062" cy="3284538"/>
          </a:xfrm>
          <a:prstGeom prst="rect">
            <a:avLst/>
          </a:prstGeom>
          <a:noFill/>
          <a:extLst>
            <a:ext uri="{909E8E84-426E-40DD-AFC4-6F175D3DCCD1}">
              <a14:hiddenFill xmlns:a14="http://schemas.microsoft.com/office/drawing/2010/main">
                <a:solidFill>
                  <a:srgbClr val="FFFFFF"/>
                </a:solidFill>
              </a14:hiddenFill>
            </a:ext>
          </a:extLst>
        </p:spPr>
      </p:pic>
      <p:pic>
        <p:nvPicPr>
          <p:cNvPr id="1059" name="TextBox 26">
            <a:extLst>
              <a:ext uri="{FF2B5EF4-FFF2-40B4-BE49-F238E27FC236}">
                <a16:creationId xmlns:a16="http://schemas.microsoft.com/office/drawing/2014/main" id="{456AE599-415C-BCDF-6BD9-CE398669BB5E}"/>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93550" y="18386425"/>
            <a:ext cx="6469063" cy="1185863"/>
          </a:xfrm>
          <a:prstGeom prst="rect">
            <a:avLst/>
          </a:prstGeom>
          <a:noFill/>
          <a:extLst>
            <a:ext uri="{909E8E84-426E-40DD-AFC4-6F175D3DCCD1}">
              <a14:hiddenFill xmlns:a14="http://schemas.microsoft.com/office/drawing/2010/main">
                <a:solidFill>
                  <a:srgbClr val="FFFFFF"/>
                </a:solidFill>
              </a14:hiddenFill>
            </a:ext>
          </a:extLst>
        </p:spPr>
      </p:pic>
      <p:pic>
        <p:nvPicPr>
          <p:cNvPr id="1058" name="Rectangle 27">
            <a:extLst>
              <a:ext uri="{FF2B5EF4-FFF2-40B4-BE49-F238E27FC236}">
                <a16:creationId xmlns:a16="http://schemas.microsoft.com/office/drawing/2014/main" id="{067B0E07-1653-AD78-7730-01A8C16E34EB}"/>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093550" y="19424650"/>
            <a:ext cx="6469063"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57" name="TextBox 29">
            <a:extLst>
              <a:ext uri="{FF2B5EF4-FFF2-40B4-BE49-F238E27FC236}">
                <a16:creationId xmlns:a16="http://schemas.microsoft.com/office/drawing/2014/main" id="{FFE982AC-4C34-F412-0FBE-B36437979EB7}"/>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088788" y="18376900"/>
            <a:ext cx="6470650" cy="1196975"/>
          </a:xfrm>
          <a:prstGeom prst="rect">
            <a:avLst/>
          </a:prstGeom>
          <a:noFill/>
          <a:extLst>
            <a:ext uri="{909E8E84-426E-40DD-AFC4-6F175D3DCCD1}">
              <a14:hiddenFill xmlns:a14="http://schemas.microsoft.com/office/drawing/2010/main">
                <a:solidFill>
                  <a:srgbClr val="FFFFFF"/>
                </a:solidFill>
              </a14:hiddenFill>
            </a:ext>
          </a:extLst>
        </p:spPr>
      </p:pic>
      <p:pic>
        <p:nvPicPr>
          <p:cNvPr id="1056" name="Rectangle 30">
            <a:extLst>
              <a:ext uri="{FF2B5EF4-FFF2-40B4-BE49-F238E27FC236}">
                <a16:creationId xmlns:a16="http://schemas.microsoft.com/office/drawing/2014/main" id="{BCCD9BEE-1102-3B2E-DA48-B772F5C2058C}"/>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088788" y="19432588"/>
            <a:ext cx="6470650" cy="3308350"/>
          </a:xfrm>
          <a:prstGeom prst="rect">
            <a:avLst/>
          </a:prstGeom>
          <a:noFill/>
          <a:extLst>
            <a:ext uri="{909E8E84-426E-40DD-AFC4-6F175D3DCCD1}">
              <a14:hiddenFill xmlns:a14="http://schemas.microsoft.com/office/drawing/2010/main">
                <a:solidFill>
                  <a:srgbClr val="FFFFFF"/>
                </a:solidFill>
              </a14:hiddenFill>
            </a:ext>
          </a:extLst>
        </p:spPr>
      </p:pic>
      <p:pic>
        <p:nvPicPr>
          <p:cNvPr id="1055" name="TextBox 32">
            <a:extLst>
              <a:ext uri="{FF2B5EF4-FFF2-40B4-BE49-F238E27FC236}">
                <a16:creationId xmlns:a16="http://schemas.microsoft.com/office/drawing/2014/main" id="{7876CBA6-529A-7923-4849-FCF99471DAE5}"/>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088788" y="18380075"/>
            <a:ext cx="647065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54" name="Rectangle 33">
            <a:extLst>
              <a:ext uri="{FF2B5EF4-FFF2-40B4-BE49-F238E27FC236}">
                <a16:creationId xmlns:a16="http://schemas.microsoft.com/office/drawing/2014/main" id="{D9BBDB13-DDAE-D1A8-BE7D-E41CD5899372}"/>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088788" y="19453225"/>
            <a:ext cx="6470650" cy="3284538"/>
          </a:xfrm>
          <a:prstGeom prst="rect">
            <a:avLst/>
          </a:prstGeom>
          <a:noFill/>
          <a:extLst>
            <a:ext uri="{909E8E84-426E-40DD-AFC4-6F175D3DCCD1}">
              <a14:hiddenFill xmlns:a14="http://schemas.microsoft.com/office/drawing/2010/main">
                <a:solidFill>
                  <a:srgbClr val="FFFFFF"/>
                </a:solidFill>
              </a14:hiddenFill>
            </a:ext>
          </a:extLst>
        </p:spPr>
      </p:pic>
      <p:pic>
        <p:nvPicPr>
          <p:cNvPr id="1053" name="TextBox 35">
            <a:extLst>
              <a:ext uri="{FF2B5EF4-FFF2-40B4-BE49-F238E27FC236}">
                <a16:creationId xmlns:a16="http://schemas.microsoft.com/office/drawing/2014/main" id="{C7597FF0-7AAA-D588-788E-D80E612D5828}"/>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084025" y="18380075"/>
            <a:ext cx="6469063" cy="1192213"/>
          </a:xfrm>
          <a:prstGeom prst="rect">
            <a:avLst/>
          </a:prstGeom>
          <a:noFill/>
          <a:extLst>
            <a:ext uri="{909E8E84-426E-40DD-AFC4-6F175D3DCCD1}">
              <a14:hiddenFill xmlns:a14="http://schemas.microsoft.com/office/drawing/2010/main">
                <a:solidFill>
                  <a:srgbClr val="FFFFFF"/>
                </a:solidFill>
              </a14:hiddenFill>
            </a:ext>
          </a:extLst>
        </p:spPr>
      </p:pic>
      <p:pic>
        <p:nvPicPr>
          <p:cNvPr id="1052" name="Rectangle 36">
            <a:extLst>
              <a:ext uri="{FF2B5EF4-FFF2-40B4-BE49-F238E27FC236}">
                <a16:creationId xmlns:a16="http://schemas.microsoft.com/office/drawing/2014/main" id="{672797C3-0E9D-3EEB-7AF0-926F9B6A9142}"/>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084025" y="19423063"/>
            <a:ext cx="6469063" cy="3352800"/>
          </a:xfrm>
          <a:prstGeom prst="rect">
            <a:avLst/>
          </a:prstGeom>
          <a:noFill/>
          <a:extLst>
            <a:ext uri="{909E8E84-426E-40DD-AFC4-6F175D3DCCD1}">
              <a14:hiddenFill xmlns:a14="http://schemas.microsoft.com/office/drawing/2010/main">
                <a:solidFill>
                  <a:srgbClr val="FFFFFF"/>
                </a:solidFill>
              </a14:hiddenFill>
            </a:ext>
          </a:extLst>
        </p:spPr>
      </p:pic>
      <p:pic>
        <p:nvPicPr>
          <p:cNvPr id="1051" name="TextBox 41">
            <a:extLst>
              <a:ext uri="{FF2B5EF4-FFF2-40B4-BE49-F238E27FC236}">
                <a16:creationId xmlns:a16="http://schemas.microsoft.com/office/drawing/2014/main" id="{3673F7E2-6A9B-B58E-4EB3-7ECC560E127A}"/>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109425" y="18373725"/>
            <a:ext cx="6448425" cy="1630363"/>
          </a:xfrm>
          <a:prstGeom prst="rect">
            <a:avLst/>
          </a:prstGeom>
          <a:noFill/>
          <a:extLst>
            <a:ext uri="{909E8E84-426E-40DD-AFC4-6F175D3DCCD1}">
              <a14:hiddenFill xmlns:a14="http://schemas.microsoft.com/office/drawing/2010/main">
                <a:solidFill>
                  <a:srgbClr val="FFFFFF"/>
                </a:solidFill>
              </a14:hiddenFill>
            </a:ext>
          </a:extLst>
        </p:spPr>
      </p:pic>
      <p:pic>
        <p:nvPicPr>
          <p:cNvPr id="1050" name="Rectangle 42">
            <a:extLst>
              <a:ext uri="{FF2B5EF4-FFF2-40B4-BE49-F238E27FC236}">
                <a16:creationId xmlns:a16="http://schemas.microsoft.com/office/drawing/2014/main" id="{D60AD6A4-042F-A7E1-09D7-85A18A136A1A}"/>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8109425" y="19411950"/>
            <a:ext cx="6448425"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49" name="TextBox 44">
            <a:extLst>
              <a:ext uri="{FF2B5EF4-FFF2-40B4-BE49-F238E27FC236}">
                <a16:creationId xmlns:a16="http://schemas.microsoft.com/office/drawing/2014/main" id="{E2D79C82-E88F-D29F-4DED-CCB323F6D04E}"/>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8109425" y="18375313"/>
            <a:ext cx="6454775" cy="1185862"/>
          </a:xfrm>
          <a:prstGeom prst="rect">
            <a:avLst/>
          </a:prstGeom>
          <a:noFill/>
          <a:extLst>
            <a:ext uri="{909E8E84-426E-40DD-AFC4-6F175D3DCCD1}">
              <a14:hiddenFill xmlns:a14="http://schemas.microsoft.com/office/drawing/2010/main">
                <a:solidFill>
                  <a:srgbClr val="FFFFFF"/>
                </a:solidFill>
              </a14:hiddenFill>
            </a:ext>
          </a:extLst>
        </p:spPr>
      </p:pic>
      <p:pic>
        <p:nvPicPr>
          <p:cNvPr id="1048" name="Rectangle 45">
            <a:extLst>
              <a:ext uri="{FF2B5EF4-FFF2-40B4-BE49-F238E27FC236}">
                <a16:creationId xmlns:a16="http://schemas.microsoft.com/office/drawing/2014/main" id="{0922B13B-91A0-6E03-B0A1-E66E8F5E5B7B}"/>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8109425" y="19413538"/>
            <a:ext cx="6454775"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47" name="TextBox 47">
            <a:extLst>
              <a:ext uri="{FF2B5EF4-FFF2-40B4-BE49-F238E27FC236}">
                <a16:creationId xmlns:a16="http://schemas.microsoft.com/office/drawing/2014/main" id="{51D8A758-4600-60D7-E997-6E701BA96547}"/>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8088788" y="18376900"/>
            <a:ext cx="6470650" cy="11969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Rectangle 48">
            <a:extLst>
              <a:ext uri="{FF2B5EF4-FFF2-40B4-BE49-F238E27FC236}">
                <a16:creationId xmlns:a16="http://schemas.microsoft.com/office/drawing/2014/main" id="{79DC673A-1CCA-29EA-4D1E-BB5C8B8BD397}"/>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8088788" y="19432588"/>
            <a:ext cx="6470650" cy="3308350"/>
          </a:xfrm>
          <a:prstGeom prst="rect">
            <a:avLst/>
          </a:prstGeom>
          <a:noFill/>
          <a:extLst>
            <a:ext uri="{909E8E84-426E-40DD-AFC4-6F175D3DCCD1}">
              <a14:hiddenFill xmlns:a14="http://schemas.microsoft.com/office/drawing/2010/main">
                <a:solidFill>
                  <a:srgbClr val="FFFFFF"/>
                </a:solidFill>
              </a14:hiddenFill>
            </a:ext>
          </a:extLst>
        </p:spPr>
      </p:pic>
      <p:pic>
        <p:nvPicPr>
          <p:cNvPr id="1045" name="TextBox 50">
            <a:extLst>
              <a:ext uri="{FF2B5EF4-FFF2-40B4-BE49-F238E27FC236}">
                <a16:creationId xmlns:a16="http://schemas.microsoft.com/office/drawing/2014/main" id="{52EB7D4F-917D-9791-4370-0C316E1D5ACE}"/>
              </a:ext>
            </a:extLst>
          </p:cNvPr>
          <p:cNvPicPr>
            <a:picLocks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8104663" y="18378488"/>
            <a:ext cx="6462712"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Rectangle 51">
            <a:extLst>
              <a:ext uri="{FF2B5EF4-FFF2-40B4-BE49-F238E27FC236}">
                <a16:creationId xmlns:a16="http://schemas.microsoft.com/office/drawing/2014/main" id="{8C8F71E7-B6F6-CF4B-F85B-39F581FFE91E}"/>
              </a:ext>
            </a:extLst>
          </p:cNvPr>
          <p:cNvPicPr>
            <a:picLocks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8104663" y="19451638"/>
            <a:ext cx="6462712" cy="3284537"/>
          </a:xfrm>
          <a:prstGeom prst="rect">
            <a:avLst/>
          </a:prstGeom>
          <a:noFill/>
          <a:extLst>
            <a:ext uri="{909E8E84-426E-40DD-AFC4-6F175D3DCCD1}">
              <a14:hiddenFill xmlns:a14="http://schemas.microsoft.com/office/drawing/2010/main">
                <a:solidFill>
                  <a:srgbClr val="FFFFFF"/>
                </a:solidFill>
              </a14:hiddenFill>
            </a:ext>
          </a:extLst>
        </p:spPr>
      </p:pic>
      <p:pic>
        <p:nvPicPr>
          <p:cNvPr id="1033" name="TextBox 53">
            <a:extLst>
              <a:ext uri="{FF2B5EF4-FFF2-40B4-BE49-F238E27FC236}">
                <a16:creationId xmlns:a16="http://schemas.microsoft.com/office/drawing/2014/main" id="{23825545-6A56-8618-6825-50D6202930E9}"/>
              </a:ext>
            </a:extLst>
          </p:cNvPr>
          <p:cNvPicPr>
            <a:picLocks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088788" y="18380075"/>
            <a:ext cx="647065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Rectangle 54">
            <a:extLst>
              <a:ext uri="{FF2B5EF4-FFF2-40B4-BE49-F238E27FC236}">
                <a16:creationId xmlns:a16="http://schemas.microsoft.com/office/drawing/2014/main" id="{8B3CD211-F277-03EA-DB32-D8835D6D0723}"/>
              </a:ext>
            </a:extLst>
          </p:cNvPr>
          <p:cNvPicPr>
            <a:picLocks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8088788" y="19453225"/>
            <a:ext cx="6470650" cy="32845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TextBox 56">
            <a:extLst>
              <a:ext uri="{FF2B5EF4-FFF2-40B4-BE49-F238E27FC236}">
                <a16:creationId xmlns:a16="http://schemas.microsoft.com/office/drawing/2014/main" id="{9039E9AB-5FEC-33AB-BF8C-B8C2E79378B4}"/>
              </a:ext>
            </a:extLst>
          </p:cNvPr>
          <p:cNvPicPr>
            <a:picLocks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8103075" y="18376900"/>
            <a:ext cx="6424613" cy="1220788"/>
          </a:xfrm>
          <a:prstGeom prst="rect">
            <a:avLst/>
          </a:prstGeom>
          <a:noFill/>
          <a:extLst>
            <a:ext uri="{909E8E84-426E-40DD-AFC4-6F175D3DCCD1}">
              <a14:hiddenFill xmlns:a14="http://schemas.microsoft.com/office/drawing/2010/main">
                <a:solidFill>
                  <a:srgbClr val="FFFFFF"/>
                </a:solidFill>
              </a14:hiddenFill>
            </a:ext>
          </a:extLst>
        </p:spPr>
      </p:pic>
      <p:pic>
        <p:nvPicPr>
          <p:cNvPr id="1025" name="Rectangle 57">
            <a:extLst>
              <a:ext uri="{FF2B5EF4-FFF2-40B4-BE49-F238E27FC236}">
                <a16:creationId xmlns:a16="http://schemas.microsoft.com/office/drawing/2014/main" id="{5199E3AA-15E7-D477-FCAD-90848A9A88F5}"/>
              </a:ext>
            </a:extLst>
          </p:cNvPr>
          <p:cNvPicPr>
            <a:picLocks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8103075" y="19469100"/>
            <a:ext cx="6424613" cy="327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57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BFDCE-000E-A307-928C-7E5531FA5E86}"/>
              </a:ext>
            </a:extLst>
          </p:cNvPr>
          <p:cNvSpPr>
            <a:spLocks noGrp="1"/>
          </p:cNvSpPr>
          <p:nvPr>
            <p:ph type="title"/>
          </p:nvPr>
        </p:nvSpPr>
        <p:spPr>
          <a:xfrm>
            <a:off x="838200" y="1020857"/>
            <a:ext cx="10366008" cy="441231"/>
          </a:xfrm>
        </p:spPr>
        <p:txBody>
          <a:bodyPr>
            <a:normAutofit fontScale="90000"/>
          </a:bodyPr>
          <a:lstStyle/>
          <a:p>
            <a:r>
              <a:rPr lang="en-CA" dirty="0"/>
              <a:t>Ecosystem</a:t>
            </a:r>
          </a:p>
        </p:txBody>
      </p:sp>
      <p:sp>
        <p:nvSpPr>
          <p:cNvPr id="3" name="Table Placeholder 2">
            <a:extLst>
              <a:ext uri="{FF2B5EF4-FFF2-40B4-BE49-F238E27FC236}">
                <a16:creationId xmlns:a16="http://schemas.microsoft.com/office/drawing/2014/main" id="{D8E97DC5-26BA-D251-766C-9410D20F43C5}"/>
              </a:ext>
            </a:extLst>
          </p:cNvPr>
          <p:cNvSpPr>
            <a:spLocks noGrp="1"/>
          </p:cNvSpPr>
          <p:nvPr>
            <p:ph type="tbl" sz="quarter" idx="14"/>
          </p:nvPr>
        </p:nvSpPr>
        <p:spPr/>
      </p:sp>
      <p:sp>
        <p:nvSpPr>
          <p:cNvPr id="4" name="Date Placeholder 3">
            <a:extLst>
              <a:ext uri="{FF2B5EF4-FFF2-40B4-BE49-F238E27FC236}">
                <a16:creationId xmlns:a16="http://schemas.microsoft.com/office/drawing/2014/main" id="{489F70E0-ADEE-0D01-5DAB-58D6DEB0F54D}"/>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CA3A79E-45EC-18E7-6DF6-82560BE53575}"/>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DCC7375-9642-C54C-08C6-485080E81755}"/>
              </a:ext>
            </a:extLst>
          </p:cNvPr>
          <p:cNvSpPr>
            <a:spLocks noGrp="1"/>
          </p:cNvSpPr>
          <p:nvPr>
            <p:ph type="sldNum" sz="quarter" idx="12"/>
          </p:nvPr>
        </p:nvSpPr>
        <p:spPr/>
        <p:txBody>
          <a:bodyPr/>
          <a:lstStyle/>
          <a:p>
            <a:fld id="{A49DFD55-3C28-40EF-9E31-A92D2E4017FF}" type="slidenum">
              <a:rPr lang="en-US" smtClean="0"/>
              <a:pPr/>
              <a:t>6</a:t>
            </a:fld>
            <a:endParaRPr lang="en-US" dirty="0"/>
          </a:p>
        </p:txBody>
      </p:sp>
      <p:pic>
        <p:nvPicPr>
          <p:cNvPr id="3074" name="Picture 2">
            <a:extLst>
              <a:ext uri="{FF2B5EF4-FFF2-40B4-BE49-F238E27FC236}">
                <a16:creationId xmlns:a16="http://schemas.microsoft.com/office/drawing/2014/main" id="{9FC09549-C2A4-83CE-4530-762615EA5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354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379" y="159894"/>
            <a:ext cx="11401242" cy="597600"/>
          </a:xfrm>
          <a:solidFill>
            <a:schemeClr val="bg2"/>
          </a:solidFill>
        </p:spPr>
        <p:txBody>
          <a:bodyPr vert="horz" lIns="91440" tIns="45720" rIns="91440" bIns="45720" rtlCol="0" anchor="ctr">
            <a:normAutofit/>
          </a:bodyPr>
          <a:lstStyle/>
          <a:p>
            <a:pPr algn="l"/>
            <a:r>
              <a:rPr lang="en-CA" sz="3200" b="1" dirty="0">
                <a:solidFill>
                  <a:srgbClr val="0070C0"/>
                </a:solidFill>
                <a:latin typeface="Arial" panose="020B0604020202020204" pitchFamily="34" charset="0"/>
                <a:cs typeface="Arial" panose="020B0604020202020204" pitchFamily="34" charset="0"/>
              </a:rPr>
              <a:t>Xalmas NFT Contract </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pPr/>
              <a:t>7</a:t>
            </a:fld>
            <a:endParaRPr lang="en-US" dirty="0"/>
          </a:p>
        </p:txBody>
      </p:sp>
      <p:sp>
        <p:nvSpPr>
          <p:cNvPr id="7" name="Rectangle 6"/>
          <p:cNvSpPr/>
          <p:nvPr/>
        </p:nvSpPr>
        <p:spPr>
          <a:xfrm>
            <a:off x="381000" y="739242"/>
            <a:ext cx="11401242" cy="707886"/>
          </a:xfrm>
          <a:prstGeom prst="rect">
            <a:avLst/>
          </a:prstGeom>
          <a:solidFill>
            <a:schemeClr val="bg1">
              <a:lumMod val="85000"/>
            </a:schemeClr>
          </a:solidFill>
        </p:spPr>
        <p:txBody>
          <a:bodyPr wrap="square" rtlCol="0">
            <a:spAutoFit/>
          </a:bodyPr>
          <a:lstStyle/>
          <a:p>
            <a:r>
              <a:rPr lang="en-US" sz="2000" dirty="0">
                <a:solidFill>
                  <a:srgbClr val="0070C0"/>
                </a:solidFill>
              </a:rPr>
              <a:t>Xalmas Show Room provides a list of Diamonds and their relevant information. This application allows the minting of Diamonds and registration as NFTs and updating the values of Diamonds</a:t>
            </a:r>
            <a:endParaRPr lang="en-CA" sz="2000" dirty="0">
              <a:solidFill>
                <a:srgbClr val="0070C0"/>
              </a:solidFill>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0940" y="1447836"/>
            <a:ext cx="5806746" cy="4908514"/>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4327449"/>
            <a:ext cx="5491005" cy="2413588"/>
          </a:xfrm>
          <a:prstGeom prst="rect">
            <a:avLst/>
          </a:prstGeom>
        </p:spPr>
      </p:pic>
      <p:pic>
        <p:nvPicPr>
          <p:cNvPr id="6" name="Picture 5">
            <a:extLst>
              <a:ext uri="{FF2B5EF4-FFF2-40B4-BE49-F238E27FC236}">
                <a16:creationId xmlns:a16="http://schemas.microsoft.com/office/drawing/2014/main" id="{467C5663-313E-6B56-EAD3-A96C72D0DCE9}"/>
              </a:ext>
            </a:extLst>
          </p:cNvPr>
          <p:cNvPicPr>
            <a:picLocks noChangeAspect="1"/>
          </p:cNvPicPr>
          <p:nvPr/>
        </p:nvPicPr>
        <p:blipFill>
          <a:blip r:embed="rId4"/>
          <a:stretch>
            <a:fillRect/>
          </a:stretch>
        </p:blipFill>
        <p:spPr>
          <a:xfrm>
            <a:off x="366621" y="1447129"/>
            <a:ext cx="5519764" cy="2816528"/>
          </a:xfrm>
          <a:prstGeom prst="rect">
            <a:avLst/>
          </a:prstGeom>
        </p:spPr>
      </p:pic>
    </p:spTree>
    <p:extLst>
      <p:ext uri="{BB962C8B-B14F-4D97-AF65-F5344CB8AC3E}">
        <p14:creationId xmlns:p14="http://schemas.microsoft.com/office/powerpoint/2010/main" val="3698128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pPr/>
              <a:t>8</a:t>
            </a:fld>
            <a:endParaRPr lang="en-US"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379" y="867781"/>
            <a:ext cx="11401242" cy="5671132"/>
          </a:xfrm>
          <a:prstGeom prst="rect">
            <a:avLst/>
          </a:prstGeom>
        </p:spPr>
      </p:pic>
      <p:sp>
        <p:nvSpPr>
          <p:cNvPr id="9" name="Title 1">
            <a:extLst>
              <a:ext uri="{FF2B5EF4-FFF2-40B4-BE49-F238E27FC236}">
                <a16:creationId xmlns:a16="http://schemas.microsoft.com/office/drawing/2014/main" id="{709AA1FC-6801-02E2-F82D-826F60B0B023}"/>
              </a:ext>
            </a:extLst>
          </p:cNvPr>
          <p:cNvSpPr txBox="1">
            <a:spLocks/>
          </p:cNvSpPr>
          <p:nvPr/>
        </p:nvSpPr>
        <p:spPr>
          <a:xfrm>
            <a:off x="395379" y="159893"/>
            <a:ext cx="11401242" cy="707887"/>
          </a:xfrm>
          <a:prstGeom prst="rect">
            <a:avLst/>
          </a:prstGeom>
          <a:solidFill>
            <a:schemeClr val="bg2"/>
          </a:solidFill>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algn="l"/>
            <a:r>
              <a:rPr lang="en-CA" sz="3200" b="1">
                <a:solidFill>
                  <a:srgbClr val="0070C0"/>
                </a:solidFill>
                <a:latin typeface="Arial" panose="020B0604020202020204" pitchFamily="34" charset="0"/>
                <a:cs typeface="Arial" panose="020B0604020202020204" pitchFamily="34" charset="0"/>
              </a:rPr>
              <a:t>Xalmas NFT Contract </a:t>
            </a:r>
          </a:p>
        </p:txBody>
      </p:sp>
    </p:spTree>
    <p:extLst>
      <p:ext uri="{BB962C8B-B14F-4D97-AF65-F5344CB8AC3E}">
        <p14:creationId xmlns:p14="http://schemas.microsoft.com/office/powerpoint/2010/main" val="1953298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379" y="159893"/>
            <a:ext cx="11401242" cy="707887"/>
          </a:xfrm>
          <a:solidFill>
            <a:schemeClr val="bg2"/>
          </a:solidFill>
        </p:spPr>
        <p:txBody>
          <a:bodyPr vert="horz" lIns="91440" tIns="45720" rIns="91440" bIns="45720" rtlCol="0" anchor="ctr">
            <a:normAutofit/>
          </a:bodyPr>
          <a:lstStyle/>
          <a:p>
            <a:pPr algn="l"/>
            <a:r>
              <a:rPr lang="en-CA" sz="3200" b="1" dirty="0">
                <a:solidFill>
                  <a:srgbClr val="0070C0"/>
                </a:solidFill>
                <a:latin typeface="Arial" panose="020B0604020202020204" pitchFamily="34" charset="0"/>
                <a:cs typeface="Arial" panose="020B0604020202020204" pitchFamily="34" charset="0"/>
              </a:rPr>
              <a:t>Xalmas NFT Contract </a:t>
            </a:r>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A49DFD55-3C28-40EF-9E31-A92D2E4017FF}" type="slidenum">
              <a:rPr lang="en-US" smtClean="0"/>
              <a:pPr/>
              <a:t>9</a:t>
            </a:fld>
            <a:endParaRPr lang="en-US" dirty="0"/>
          </a:p>
        </p:txBody>
      </p:sp>
      <p:pic>
        <p:nvPicPr>
          <p:cNvPr id="9" name="Picture 8">
            <a:extLst>
              <a:ext uri="{FF2B5EF4-FFF2-40B4-BE49-F238E27FC236}">
                <a16:creationId xmlns:a16="http://schemas.microsoft.com/office/drawing/2014/main" id="{13F5D957-F511-F849-B0C7-48A73D65B435}"/>
              </a:ext>
            </a:extLst>
          </p:cNvPr>
          <p:cNvPicPr>
            <a:picLocks noChangeAspect="1"/>
          </p:cNvPicPr>
          <p:nvPr/>
        </p:nvPicPr>
        <p:blipFill>
          <a:blip r:embed="rId2"/>
          <a:stretch>
            <a:fillRect/>
          </a:stretch>
        </p:blipFill>
        <p:spPr>
          <a:xfrm>
            <a:off x="2055876" y="867780"/>
            <a:ext cx="8080248" cy="5853695"/>
          </a:xfrm>
          <a:prstGeom prst="rect">
            <a:avLst/>
          </a:prstGeom>
        </p:spPr>
      </p:pic>
    </p:spTree>
    <p:extLst>
      <p:ext uri="{BB962C8B-B14F-4D97-AF65-F5344CB8AC3E}">
        <p14:creationId xmlns:p14="http://schemas.microsoft.com/office/powerpoint/2010/main" val="245179270"/>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2.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9C43685-694E-4579-B109-3C418D49DA65}">
  <ds:schemaRefs>
    <ds:schemaRef ds:uri="http://purl.org/dc/elements/1.1/"/>
    <ds:schemaRef ds:uri="16c05727-aa75-4e4a-9b5f-8a80a1165891"/>
    <ds:schemaRef ds:uri="71af3243-3dd4-4a8d-8c0d-dd76da1f02a5"/>
    <ds:schemaRef ds:uri="http://schemas.microsoft.com/office/2006/documentManagement/types"/>
    <ds:schemaRef ds:uri="230e9df3-be65-4c73-a93b-d1236ebd677e"/>
    <ds:schemaRef ds:uri="http://schemas.openxmlformats.org/package/2006/metadata/core-properties"/>
    <ds:schemaRef ds:uri="http://purl.org/dc/terms/"/>
    <ds:schemaRef ds:uri="http://www.w3.org/XML/1998/namespace"/>
    <ds:schemaRef ds:uri="http://schemas.microsoft.com/office/2006/metadata/properties"/>
    <ds:schemaRef ds:uri="http://purl.org/dc/dcmitype/"/>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1144</TotalTime>
  <Words>709</Words>
  <Application>Microsoft Office PowerPoint</Application>
  <PresentationFormat>Widescreen</PresentationFormat>
  <Paragraphs>98</Paragraphs>
  <Slides>17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Unicode MS</vt:lpstr>
      <vt:lpstr>Calibri</vt:lpstr>
      <vt:lpstr>Tenorite</vt:lpstr>
      <vt:lpstr>Office Theme</vt:lpstr>
      <vt:lpstr>xalmas - Ecosystem for Digital Asset-backed investments</vt:lpstr>
      <vt:lpstr>PowerPoint Presentation</vt:lpstr>
      <vt:lpstr>PowerPoint Presentation</vt:lpstr>
      <vt:lpstr>PowerPoint Presentation</vt:lpstr>
      <vt:lpstr>Dalmas business process flowchart</vt:lpstr>
      <vt:lpstr>Ecosystem</vt:lpstr>
      <vt:lpstr>Xalmas NFT Contract </vt:lpstr>
      <vt:lpstr>PowerPoint Presentation</vt:lpstr>
      <vt:lpstr>Xalmas NFT Contract </vt:lpstr>
      <vt:lpstr>Dalmas Tokens contract</vt:lpstr>
      <vt:lpstr>Dalmas Tokens contract</vt:lpstr>
      <vt:lpstr>Dalmas Tokens contract</vt:lpstr>
      <vt:lpstr>XALMAS AUCTION &amp; ADMIN CONTRACTS</vt:lpstr>
      <vt:lpstr>DEX</vt:lpstr>
      <vt:lpstr>PowerPoint Presentation</vt:lpstr>
      <vt:lpstr>PowerPoint Presentation</vt:lpstr>
      <vt:lpstr>Appendix 1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Xalmas - Ecosystem for Digital Asset backed by Diamond</dc:title>
  <dc:creator>Saiful Ahmed</dc:creator>
  <cp:lastModifiedBy>Saiful Ahmed</cp:lastModifiedBy>
  <cp:revision>67</cp:revision>
  <dcterms:created xsi:type="dcterms:W3CDTF">2022-11-08T23:08:47Z</dcterms:created>
  <dcterms:modified xsi:type="dcterms:W3CDTF">2022-11-11T00:58:14Z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